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  <p:sldMasterId id="2147483758" r:id="rId2"/>
  </p:sldMasterIdLst>
  <p:notesMasterIdLst>
    <p:notesMasterId r:id="rId31"/>
  </p:notesMasterIdLst>
  <p:handoutMasterIdLst>
    <p:handoutMasterId r:id="rId32"/>
  </p:handoutMasterIdLst>
  <p:sldIdLst>
    <p:sldId id="467" r:id="rId3"/>
    <p:sldId id="466" r:id="rId4"/>
    <p:sldId id="520" r:id="rId5"/>
    <p:sldId id="519" r:id="rId6"/>
    <p:sldId id="550" r:id="rId7"/>
    <p:sldId id="527" r:id="rId8"/>
    <p:sldId id="531" r:id="rId9"/>
    <p:sldId id="551" r:id="rId10"/>
    <p:sldId id="528" r:id="rId11"/>
    <p:sldId id="534" r:id="rId12"/>
    <p:sldId id="535" r:id="rId13"/>
    <p:sldId id="552" r:id="rId14"/>
    <p:sldId id="521" r:id="rId15"/>
    <p:sldId id="530" r:id="rId16"/>
    <p:sldId id="537" r:id="rId17"/>
    <p:sldId id="553" r:id="rId18"/>
    <p:sldId id="529" r:id="rId19"/>
    <p:sldId id="538" r:id="rId20"/>
    <p:sldId id="540" r:id="rId21"/>
    <p:sldId id="546" r:id="rId22"/>
    <p:sldId id="542" r:id="rId23"/>
    <p:sldId id="547" r:id="rId24"/>
    <p:sldId id="543" r:id="rId25"/>
    <p:sldId id="522" r:id="rId26"/>
    <p:sldId id="548" r:id="rId27"/>
    <p:sldId id="549" r:id="rId28"/>
    <p:sldId id="545" r:id="rId29"/>
    <p:sldId id="524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78" d="100"/>
          <a:sy n="78" d="100"/>
        </p:scale>
        <p:origin x="102" y="6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B6E90BE-7B61-4613-ABFE-C74720CF2764}" type="datetimeFigureOut">
              <a:rPr lang="en-US"/>
              <a:pPr>
                <a:defRPr/>
              </a:pPr>
              <a:t>9/10/2020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ED7D8F7-5D32-4FAC-84D7-0E5C7B1BFF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5637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Click to edit Master text styles</a:t>
            </a:r>
          </a:p>
          <a:p>
            <a:pPr lvl="1"/>
            <a:r>
              <a:rPr lang="ru-RU" noProof="0"/>
              <a:t>Second level</a:t>
            </a:r>
          </a:p>
          <a:p>
            <a:pPr lvl="2"/>
            <a:r>
              <a:rPr lang="ru-RU" noProof="0"/>
              <a:t>Third level</a:t>
            </a:r>
          </a:p>
          <a:p>
            <a:pPr lvl="3"/>
            <a:r>
              <a:rPr lang="ru-RU" noProof="0"/>
              <a:t>Fourth level</a:t>
            </a:r>
          </a:p>
          <a:p>
            <a:pPr lvl="4"/>
            <a:r>
              <a:rPr lang="ru-RU" noProof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CE47D26F-3EC6-4260-95EA-02F05AC55A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097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625D041-C7F1-4105-808F-AEB2551D1563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24044-290B-4ACC-B684-2DE86D7AC9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3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7FB5C-67D8-4F73-8B56-BE2424C76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64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B4262-42C1-45C4-9ED0-82EC03903C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348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0E620-223B-4B86-893D-10D0C3862B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933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F9632-F552-427C-AF71-D11D6DE93E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96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15225-6C1D-4E51-AC79-D8A35D608C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84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4A1D5-BB5E-47E1-ADE8-BB92988AE5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09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B32E4-8A67-473E-9CC4-A4A786DE9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68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E1377-2DC7-44FC-B50B-BF4747322D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287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9455A-968E-427D-AAAE-D8B241028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040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11B19-0AE8-4D71-96E0-0A2D4360E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063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2FEF3-39AD-4759-A2DE-091C26E173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629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9F5802-B4A9-4331-8DAB-7243940A44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1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381750"/>
            <a:ext cx="7162800" cy="476250"/>
          </a:xfrm>
        </p:spPr>
        <p:txBody>
          <a:bodyPr/>
          <a:lstStyle>
            <a:lvl1pPr eaLnBrk="0" hangingPunct="0">
              <a:defRPr lang="en-US" sz="1400">
                <a:effectLst/>
              </a:defRPr>
            </a:lvl1pPr>
          </a:lstStyle>
          <a:p>
            <a:pPr>
              <a:defRPr/>
            </a:pPr>
            <a:r>
              <a:rPr lang="en-US" dirty="0"/>
              <a:t>© 2019 </a:t>
            </a:r>
            <a:r>
              <a:rPr lang="en-US" dirty="0" err="1"/>
              <a:t>Václav</a:t>
            </a:r>
            <a:r>
              <a:rPr lang="en-US" dirty="0"/>
              <a:t> Rajlich            </a:t>
            </a:r>
            <a:r>
              <a:rPr lang="en-US" b="1" dirty="0"/>
              <a:t>Five Recommendations for Software </a:t>
            </a:r>
            <a:r>
              <a:rPr lang="en-US" b="1" dirty="0" err="1"/>
              <a:t>Evolvability</a:t>
            </a:r>
            <a:endParaRPr lang="en-US" b="1" dirty="0"/>
          </a:p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D4BC79-FF82-4C99-A1A1-392F0BD023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764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BECA3-6BAA-4434-B89B-E6E6B4B11B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887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7C512-287B-4A90-92C8-8CE509C2F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130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913EB-17D9-4601-A6F3-F688BD0B60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327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4F90B-5987-43B5-A18C-77BE2476C6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126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533400" y="6381750"/>
            <a:ext cx="6781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D47ED-00ED-4C6C-8F68-C8960865EC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9872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DF6CC-206B-415B-B683-39F822EBB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290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25ACF-0C9E-408A-9050-C4505C0157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8510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82FA1-B30F-40DF-84B9-605BF5EA78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4490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9B505-BA15-4D08-976D-F277FE6BB5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17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1657092-1F0D-4834-BB6F-DE9FE0E6BB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31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D6C6316-4633-459D-97AA-D32958C08D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32" r:id="rId2"/>
    <p:sldLayoutId id="2147483923" r:id="rId3"/>
    <p:sldLayoutId id="2147483924" r:id="rId4"/>
    <p:sldLayoutId id="2147483925" r:id="rId5"/>
    <p:sldLayoutId id="2147483926" r:id="rId6"/>
    <p:sldLayoutId id="2147483933" r:id="rId7"/>
    <p:sldLayoutId id="2147483927" r:id="rId8"/>
    <p:sldLayoutId id="2147483928" r:id="rId9"/>
    <p:sldLayoutId id="2147483929" r:id="rId10"/>
    <p:sldLayoutId id="214748393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1" dirty="0">
                <a:latin typeface="Helvetica"/>
                <a:ea typeface="Times New Roman"/>
                <a:cs typeface="Times New Roman"/>
              </a:rPr>
              <a:t>Five Recommendations for Software </a:t>
            </a:r>
            <a:r>
              <a:rPr lang="en-US" b="1" dirty="0" err="1">
                <a:latin typeface="Helvetica"/>
                <a:ea typeface="Times New Roman"/>
                <a:cs typeface="Times New Roman"/>
              </a:rPr>
              <a:t>Evolvability</a:t>
            </a:r>
            <a:br>
              <a:rPr lang="en-US" b="1" dirty="0">
                <a:effectLst/>
                <a:latin typeface="Helvetica"/>
                <a:ea typeface="Times New Roman"/>
                <a:cs typeface="Times New Roman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286000"/>
            <a:ext cx="7239000" cy="1752600"/>
          </a:xfrm>
        </p:spPr>
        <p:txBody>
          <a:bodyPr/>
          <a:lstStyle/>
          <a:p>
            <a:r>
              <a:rPr lang="en-US" sz="2800" dirty="0"/>
              <a:t>Journal of Software: Evolution and Process 30.9 (2018): e1949.</a:t>
            </a:r>
          </a:p>
          <a:p>
            <a:endParaRPr lang="en-US" dirty="0"/>
          </a:p>
          <a:p>
            <a:r>
              <a:rPr lang="en-US" dirty="0" err="1"/>
              <a:t>Václav</a:t>
            </a:r>
            <a:r>
              <a:rPr lang="en-US" dirty="0"/>
              <a:t> Rajlich</a:t>
            </a:r>
          </a:p>
          <a:p>
            <a:r>
              <a:rPr lang="en-US" dirty="0"/>
              <a:t>Professor </a:t>
            </a:r>
            <a:r>
              <a:rPr lang="en-US" dirty="0">
                <a:solidFill>
                  <a:srgbClr val="FF0000"/>
                </a:solidFill>
              </a:rPr>
              <a:t>Emeritus</a:t>
            </a:r>
          </a:p>
          <a:p>
            <a:r>
              <a:rPr lang="en-US" dirty="0"/>
              <a:t>Wayne State University</a:t>
            </a:r>
          </a:p>
          <a:p>
            <a:r>
              <a:rPr lang="en-US" dirty="0"/>
              <a:t>Department of Computer Science</a:t>
            </a:r>
          </a:p>
          <a:p>
            <a:r>
              <a:rPr lang="en-US" dirty="0"/>
              <a:t>rajlich@wayne.edu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9F5802-B4A9-4331-8DAB-7243940A446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55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Evolvability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/>
          <a:lstStyle/>
          <a:p>
            <a:r>
              <a:rPr lang="en-US" dirty="0"/>
              <a:t>Successful software requires repeated improvements, i.e. </a:t>
            </a:r>
            <a:r>
              <a:rPr lang="en-US" dirty="0">
                <a:solidFill>
                  <a:srgbClr val="FF0000"/>
                </a:solidFill>
              </a:rPr>
              <a:t>evolution</a:t>
            </a:r>
            <a:r>
              <a:rPr lang="en-US" dirty="0"/>
              <a:t> </a:t>
            </a:r>
          </a:p>
          <a:p>
            <a:r>
              <a:rPr lang="en-US" dirty="0"/>
              <a:t>Evolutionary development processes  produce overwhelming majority of software</a:t>
            </a:r>
          </a:p>
          <a:p>
            <a:pPr lvl="1"/>
            <a:r>
              <a:rPr lang="en-US" dirty="0"/>
              <a:t>Iterative, agile, directed, solo, exploratory, safeguarded, open source, inner source, . . .</a:t>
            </a:r>
          </a:p>
          <a:p>
            <a:r>
              <a:rPr lang="en-US" dirty="0" err="1">
                <a:solidFill>
                  <a:srgbClr val="FF0000"/>
                </a:solidFill>
              </a:rPr>
              <a:t>Evolvability</a:t>
            </a:r>
            <a:r>
              <a:rPr lang="en-US" dirty="0"/>
              <a:t> is a quality that makes evolution possible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016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/>
          <a:lstStyle/>
          <a:p>
            <a:r>
              <a:rPr lang="en-US" b="1" dirty="0" err="1"/>
              <a:t>Evolvability</a:t>
            </a:r>
            <a:r>
              <a:rPr lang="en-US" b="1" dirty="0"/>
              <a:t> vs. Maintainability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47545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err="1">
                <a:solidFill>
                  <a:srgbClr val="FF0000"/>
                </a:solidFill>
              </a:rPr>
              <a:t>Evolvability</a:t>
            </a:r>
            <a:r>
              <a:rPr lang="en-US" dirty="0">
                <a:solidFill>
                  <a:srgbClr val="FF0000"/>
                </a:solidFill>
              </a:rPr>
              <a:t> and maintainability are often conflated </a:t>
            </a:r>
            <a:r>
              <a:rPr lang="en-US" sz="1600" dirty="0"/>
              <a:t>ISO-IEC 25010.2011 [4]</a:t>
            </a:r>
            <a:endParaRPr lang="en-US" dirty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dirty="0"/>
              <a:t>Maintenance = preserving status quo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Evolution</a:t>
            </a:r>
            <a:r>
              <a:rPr lang="en-US" dirty="0"/>
              <a:t> = improvements</a:t>
            </a:r>
          </a:p>
          <a:p>
            <a:pPr lvl="2">
              <a:lnSpc>
                <a:spcPct val="150000"/>
              </a:lnSpc>
            </a:pPr>
            <a:r>
              <a:rPr lang="en-US" dirty="0"/>
              <a:t>Evolution is more demanding than maintenance     </a:t>
            </a:r>
            <a:r>
              <a:rPr lang="en-US" sz="1600" dirty="0"/>
              <a:t>Sneed, Harry M. "A cost model for software maintenance &amp; evolution." ICSM 2004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401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Three Factors of </a:t>
            </a:r>
            <a:r>
              <a:rPr lang="en-US" b="1" dirty="0" err="1"/>
              <a:t>Evolvability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Five Recommendations for Software Evolvability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2" b="8045"/>
          <a:stretch/>
        </p:blipFill>
        <p:spPr>
          <a:xfrm>
            <a:off x="685800" y="1007807"/>
            <a:ext cx="7972021" cy="5469193"/>
          </a:xfrm>
        </p:spPr>
      </p:pic>
    </p:spTree>
    <p:extLst>
      <p:ext uri="{BB962C8B-B14F-4D97-AF65-F5344CB8AC3E}">
        <p14:creationId xmlns:p14="http://schemas.microsoft.com/office/powerpoint/2010/main" val="3027378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Current situation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Code properties are the current focus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Numerous recommendations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</a:rPr>
              <a:t>       Steve McConnell, Code Complete, Robert C. Martin, Clean Code [5]</a:t>
            </a:r>
          </a:p>
          <a:p>
            <a:r>
              <a:rPr lang="en-US" dirty="0"/>
              <a:t>Need to take into account all three factors</a:t>
            </a:r>
          </a:p>
          <a:p>
            <a:pPr lvl="2"/>
            <a:r>
              <a:rPr lang="en-US" dirty="0"/>
              <a:t>Software giants have unique developer teams and evolution demands</a:t>
            </a:r>
          </a:p>
          <a:p>
            <a:pPr lvl="2"/>
            <a:r>
              <a:rPr lang="en-US"/>
              <a:t>Their experience may </a:t>
            </a:r>
            <a:r>
              <a:rPr lang="en-US" dirty="0"/>
              <a:t>not fully apply to others</a:t>
            </a:r>
          </a:p>
          <a:p>
            <a:r>
              <a:rPr lang="en-US" dirty="0"/>
              <a:t>Five specific recommendations presented in this talk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454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1. Evolution Demands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Evolution demands often surprise developers </a:t>
            </a:r>
          </a:p>
          <a:p>
            <a:r>
              <a:rPr lang="en-US" dirty="0"/>
              <a:t>Anticipation of the future evolution is always risky</a:t>
            </a:r>
          </a:p>
          <a:p>
            <a:pPr lvl="1"/>
            <a:r>
              <a:rPr lang="en-US" dirty="0"/>
              <a:t>Wrong decision can backfire </a:t>
            </a:r>
          </a:p>
          <a:p>
            <a:r>
              <a:rPr lang="en-US" dirty="0" err="1"/>
              <a:t>Parnas</a:t>
            </a:r>
            <a:r>
              <a:rPr lang="en-US" dirty="0"/>
              <a:t> - always anticipate</a:t>
            </a:r>
          </a:p>
          <a:p>
            <a:r>
              <a:rPr lang="en-US" dirty="0"/>
              <a:t>Agile - never anticipate</a:t>
            </a:r>
          </a:p>
          <a:p>
            <a:pPr lvl="1"/>
            <a:r>
              <a:rPr lang="en-US" dirty="0"/>
              <a:t>Searching for a sweet spot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2019 </a:t>
            </a:r>
            <a:r>
              <a:rPr lang="en-US" dirty="0" err="1"/>
              <a:t>Václav</a:t>
            </a:r>
            <a:r>
              <a:rPr lang="en-US" dirty="0"/>
              <a:t> Rajlich            </a:t>
            </a:r>
            <a:r>
              <a:rPr lang="en-US" b="1" dirty="0"/>
              <a:t>Five Recommendations for Software </a:t>
            </a:r>
            <a:r>
              <a:rPr lang="en-US" b="1" dirty="0" err="1"/>
              <a:t>Evolvability</a:t>
            </a:r>
            <a:endParaRPr lang="en-US" b="1" dirty="0"/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05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Evolving vs. stabilized part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Software can be divided into two parts:</a:t>
            </a:r>
          </a:p>
          <a:p>
            <a:r>
              <a:rPr lang="en-US" dirty="0">
                <a:solidFill>
                  <a:srgbClr val="FF0000"/>
                </a:solidFill>
              </a:rPr>
              <a:t>Evolving part </a:t>
            </a:r>
            <a:r>
              <a:rPr lang="en-US" dirty="0"/>
              <a:t>undergoes evolutionary modifications</a:t>
            </a:r>
          </a:p>
          <a:p>
            <a:r>
              <a:rPr lang="en-US" dirty="0">
                <a:solidFill>
                  <a:srgbClr val="FF0000"/>
                </a:solidFill>
              </a:rPr>
              <a:t>Stabilized part </a:t>
            </a:r>
            <a:r>
              <a:rPr lang="en-US" dirty="0"/>
              <a:t>is not modified </a:t>
            </a:r>
          </a:p>
          <a:p>
            <a:pPr lvl="1"/>
            <a:r>
              <a:rPr lang="en-US" dirty="0"/>
              <a:t>Stabilized part does not need the expensive evolvable code</a:t>
            </a:r>
          </a:p>
          <a:p>
            <a:pPr lvl="1"/>
            <a:r>
              <a:rPr lang="en-US" dirty="0"/>
              <a:t>Setting aside stabilized part </a:t>
            </a:r>
            <a:r>
              <a:rPr lang="en-US" dirty="0">
                <a:solidFill>
                  <a:srgbClr val="FF0000"/>
                </a:solidFill>
              </a:rPr>
              <a:t>is an anticipation </a:t>
            </a:r>
            <a:r>
              <a:rPr lang="en-US" dirty="0"/>
              <a:t>of future change requests</a:t>
            </a:r>
          </a:p>
          <a:p>
            <a:pPr lvl="1"/>
            <a:r>
              <a:rPr lang="en-US" dirty="0"/>
              <a:t>Agile assumes all code is evolvable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33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Recommendation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whole team or the managers should explicitly approve </a:t>
            </a:r>
            <a:r>
              <a:rPr lang="en-US" dirty="0">
                <a:solidFill>
                  <a:srgbClr val="FF0000"/>
                </a:solidFill>
              </a:rPr>
              <a:t>all anticipations</a:t>
            </a:r>
          </a:p>
          <a:p>
            <a:pPr lvl="1"/>
            <a:r>
              <a:rPr lang="en-US" dirty="0"/>
              <a:t>Not individual developer</a:t>
            </a:r>
          </a:p>
          <a:p>
            <a:pPr lvl="1"/>
            <a:r>
              <a:rPr lang="en-US" dirty="0"/>
              <a:t>The approval should be an explicit part of the development process</a:t>
            </a:r>
          </a:p>
          <a:p>
            <a:r>
              <a:rPr lang="en-US" dirty="0"/>
              <a:t>Division of software into evolvable and stabilized part is one such anticipation</a:t>
            </a:r>
          </a:p>
          <a:p>
            <a:pPr marL="914400" lvl="2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76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2. Analyzable 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Analyzability is a part of </a:t>
            </a:r>
            <a:r>
              <a:rPr lang="en-US" dirty="0" err="1"/>
              <a:t>evolvability</a:t>
            </a:r>
            <a:r>
              <a:rPr lang="en-US" dirty="0"/>
              <a:t> </a:t>
            </a:r>
            <a:r>
              <a:rPr lang="en-US" sz="1600" dirty="0"/>
              <a:t>[3,4]</a:t>
            </a:r>
          </a:p>
          <a:p>
            <a:r>
              <a:rPr lang="en-US" dirty="0"/>
              <a:t>Determination of a unit responsibility</a:t>
            </a:r>
          </a:p>
          <a:p>
            <a:pPr lvl="1"/>
            <a:r>
              <a:rPr lang="en-US" dirty="0"/>
              <a:t>Frequent evolution question</a:t>
            </a:r>
          </a:p>
          <a:p>
            <a:pPr lvl="2"/>
            <a:r>
              <a:rPr lang="en-US" dirty="0"/>
              <a:t>“What does this unit do?”</a:t>
            </a:r>
          </a:p>
          <a:p>
            <a:pPr lvl="2"/>
            <a:r>
              <a:rPr lang="en-US" dirty="0"/>
              <a:t>Comprehension, unit testing</a:t>
            </a:r>
          </a:p>
          <a:p>
            <a:r>
              <a:rPr lang="en-US" dirty="0"/>
              <a:t>Unit delegates part of its responsibility to suppliers</a:t>
            </a:r>
          </a:p>
          <a:p>
            <a:pPr lvl="1"/>
            <a:r>
              <a:rPr lang="en-US" dirty="0">
                <a:latin typeface="Times New Roman"/>
                <a:ea typeface="Arial Unicode MS"/>
              </a:rPr>
              <a:t> </a:t>
            </a:r>
            <a:r>
              <a:rPr lang="en-US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class</a:t>
            </a:r>
            <a:r>
              <a:rPr lang="en-US" dirty="0">
                <a:latin typeface="Times New Roman"/>
                <a:ea typeface="Arial Unicode MS"/>
              </a:rPr>
              <a:t> </a:t>
            </a:r>
            <a:r>
              <a:rPr lang="en-US" dirty="0">
                <a:latin typeface="Courier New"/>
                <a:ea typeface="Arial Unicode MS"/>
                <a:cs typeface="Times New Roman"/>
              </a:rPr>
              <a:t>Item</a:t>
            </a:r>
            <a:r>
              <a:rPr lang="en-US" dirty="0">
                <a:latin typeface="Times New Roman"/>
                <a:ea typeface="Arial Unicode MS"/>
              </a:rPr>
              <a:t> </a:t>
            </a:r>
            <a:r>
              <a:rPr lang="en-US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has supplier class </a:t>
            </a:r>
            <a:r>
              <a:rPr lang="en-US" dirty="0">
                <a:latin typeface="Courier New"/>
                <a:ea typeface="Arial Unicode MS"/>
                <a:cs typeface="Times New Roman"/>
              </a:rPr>
              <a:t>Price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869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Segment 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Unit A </a:t>
            </a:r>
            <a:r>
              <a:rPr lang="en-US" i="1" dirty="0"/>
              <a:t>is dependent on</a:t>
            </a:r>
            <a:r>
              <a:rPr lang="en-US" dirty="0"/>
              <a:t> B, denoted &lt;A,B&gt;</a:t>
            </a:r>
          </a:p>
          <a:p>
            <a:pPr lvl="1"/>
            <a:r>
              <a:rPr lang="en-US" dirty="0"/>
              <a:t>B is a supplier of A</a:t>
            </a:r>
          </a:p>
          <a:p>
            <a:r>
              <a:rPr lang="en-US" dirty="0"/>
              <a:t>A </a:t>
            </a:r>
            <a:r>
              <a:rPr lang="en-US" i="1" dirty="0"/>
              <a:t>dependency graph </a:t>
            </a:r>
            <a:r>
              <a:rPr lang="en-US" dirty="0"/>
              <a:t>D is a directed graph </a:t>
            </a:r>
          </a:p>
          <a:p>
            <a:pPr lvl="1"/>
            <a:r>
              <a:rPr lang="en-US" dirty="0"/>
              <a:t>nodes are units of the program </a:t>
            </a:r>
          </a:p>
          <a:p>
            <a:pPr lvl="1"/>
            <a:r>
              <a:rPr lang="en-US" dirty="0"/>
              <a:t>edges are dependencies</a:t>
            </a:r>
          </a:p>
          <a:p>
            <a:r>
              <a:rPr lang="en-US" i="1" dirty="0"/>
              <a:t>Supplier segment</a:t>
            </a:r>
            <a:r>
              <a:rPr lang="en-US" dirty="0"/>
              <a:t> of unit X</a:t>
            </a:r>
          </a:p>
          <a:p>
            <a:pPr marL="457200" lvl="1" indent="0">
              <a:buNone/>
            </a:pPr>
            <a:r>
              <a:rPr lang="en-US" dirty="0" err="1"/>
              <a:t>seg</a:t>
            </a:r>
            <a:r>
              <a:rPr lang="en-US" dirty="0"/>
              <a:t>(X) = {A | A = X or there is a dependency &lt;Y, A&gt; ∈ D such that Y ∈ </a:t>
            </a:r>
            <a:r>
              <a:rPr lang="en-US" dirty="0" err="1"/>
              <a:t>seg</a:t>
            </a:r>
            <a:r>
              <a:rPr lang="en-US" dirty="0"/>
              <a:t>(X)}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Supplier segment implements responsibility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266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 b="1" dirty="0"/>
              <a:t>Dangerous software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They make static analysis of dependencies (and segments) difficult       </a:t>
            </a:r>
            <a:r>
              <a:rPr lang="en-US" sz="1600" dirty="0"/>
              <a:t>In defense of </a:t>
            </a:r>
            <a:r>
              <a:rPr lang="en-US" sz="1600" dirty="0" err="1"/>
              <a:t>soundiness</a:t>
            </a:r>
            <a:r>
              <a:rPr lang="en-US" sz="1600" dirty="0"/>
              <a:t>: a manifesto [31]</a:t>
            </a:r>
          </a:p>
          <a:p>
            <a:pPr lvl="1"/>
            <a:r>
              <a:rPr lang="en-US" dirty="0"/>
              <a:t>Pointer arithmetic in C++</a:t>
            </a:r>
          </a:p>
          <a:p>
            <a:pPr lvl="1"/>
            <a:r>
              <a:rPr lang="en-US" dirty="0"/>
              <a:t>Reflection in Java</a:t>
            </a:r>
          </a:p>
          <a:p>
            <a:pPr lvl="1"/>
            <a:r>
              <a:rPr lang="en-US" dirty="0"/>
              <a:t>Dangerous software constructs proliferate in new languages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99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Recommendation 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Evolvable code must be analyzable</a:t>
            </a:r>
          </a:p>
          <a:p>
            <a:pPr lvl="1"/>
            <a:r>
              <a:rPr lang="en-US" dirty="0"/>
              <a:t>No dangerous constructs in evolvable code</a:t>
            </a:r>
          </a:p>
          <a:p>
            <a:r>
              <a:rPr lang="en-US" dirty="0"/>
              <a:t>Project team selects a normative tool T </a:t>
            </a:r>
          </a:p>
          <a:p>
            <a:pPr lvl="1"/>
            <a:r>
              <a:rPr lang="en-US" dirty="0"/>
              <a:t>Supplier segments in evolvable code identified by T </a:t>
            </a:r>
          </a:p>
          <a:p>
            <a:pPr lvl="1"/>
            <a:r>
              <a:rPr lang="en-US" dirty="0"/>
              <a:t>must have recall 100% (safety)</a:t>
            </a:r>
          </a:p>
          <a:p>
            <a:pPr lvl="1"/>
            <a:r>
              <a:rPr lang="en-US" dirty="0"/>
              <a:t>good precision (80%?)</a:t>
            </a:r>
          </a:p>
          <a:p>
            <a:pPr lvl="1"/>
            <a:r>
              <a:rPr lang="en-US" dirty="0"/>
              <a:t>the analysis must be fast </a:t>
            </a:r>
          </a:p>
          <a:p>
            <a:pPr lvl="2"/>
            <a:r>
              <a:rPr lang="en-US" dirty="0"/>
              <a:t>(no longer than 30 sec?)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25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3.	Defined Processes Of Software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Undefined processes differ from developer to developer and from task to task</a:t>
            </a:r>
          </a:p>
          <a:p>
            <a:pPr lvl="1"/>
            <a:r>
              <a:rPr lang="en-US" dirty="0"/>
              <a:t>Do not offer predictable productivity and quality</a:t>
            </a:r>
          </a:p>
          <a:p>
            <a:pPr lvl="0"/>
            <a:r>
              <a:rPr lang="en-US" dirty="0"/>
              <a:t>Adoption of defined processes has led to improvements in software productivity and quality </a:t>
            </a:r>
            <a:r>
              <a:rPr lang="en-US" sz="1600" dirty="0">
                <a:solidFill>
                  <a:srgbClr val="000000"/>
                </a:solidFill>
              </a:rPr>
              <a:t>[22]</a:t>
            </a:r>
          </a:p>
          <a:p>
            <a:r>
              <a:rPr lang="en-US" dirty="0"/>
              <a:t>A defined process of software change can lead to similar results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5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Phased Model of</a:t>
            </a:r>
            <a:br>
              <a:rPr lang="en-US" altLang="en-US" b="1" dirty="0"/>
            </a:br>
            <a:r>
              <a:rPr lang="en-US" altLang="en-US" b="1" dirty="0"/>
              <a:t>Software Change (PMSC)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3600" dirty="0"/>
              <a:t>                      </a:t>
            </a:r>
            <a:r>
              <a:rPr lang="en-US" altLang="en-US" sz="3600" dirty="0">
                <a:solidFill>
                  <a:schemeClr val="bg1">
                    <a:lumMod val="65000"/>
                  </a:schemeClr>
                </a:solidFill>
              </a:rPr>
              <a:t>                     </a:t>
            </a:r>
            <a:endParaRPr lang="en-US" altLang="en-US" sz="36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36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dirty="0"/>
              <a:t>                                              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457200" y="2174875"/>
            <a:ext cx="5867399" cy="3951288"/>
          </a:xfrm>
        </p:spPr>
        <p:txBody>
          <a:bodyPr/>
          <a:lstStyle/>
          <a:p>
            <a:r>
              <a:rPr lang="en-US" sz="3200" dirty="0"/>
              <a:t>For changes that localize, i.e.</a:t>
            </a:r>
          </a:p>
          <a:p>
            <a:pPr lvl="1"/>
            <a:r>
              <a:rPr lang="en-US" sz="2800" dirty="0"/>
              <a:t>Most perfective changes </a:t>
            </a:r>
          </a:p>
          <a:p>
            <a:pPr lvl="1"/>
            <a:r>
              <a:rPr lang="en-US" sz="2800" dirty="0"/>
              <a:t>Many corrective changes</a:t>
            </a:r>
          </a:p>
          <a:p>
            <a:pPr lvl="1"/>
            <a:r>
              <a:rPr lang="en-US" sz="2800" dirty="0"/>
              <a:t>Many adaptive changes</a:t>
            </a:r>
          </a:p>
          <a:p>
            <a:pPr lvl="1"/>
            <a:r>
              <a:rPr lang="en-US" sz="1600" dirty="0"/>
              <a:t>V. Rajlich, Software Engineering: The Current Practice</a:t>
            </a:r>
          </a:p>
        </p:txBody>
      </p:sp>
      <p:sp>
        <p:nvSpPr>
          <p:cNvPr id="9220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200" y="6324603"/>
            <a:ext cx="7620000" cy="396872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© 2019 </a:t>
            </a:r>
            <a:r>
              <a:rPr lang="en-US" altLang="en-US" sz="1400" dirty="0" err="1"/>
              <a:t>Václav</a:t>
            </a:r>
            <a:r>
              <a:rPr lang="en-US" altLang="en-US" sz="1400" dirty="0"/>
              <a:t> Rajlich            </a:t>
            </a:r>
            <a:r>
              <a:rPr lang="en-US" altLang="en-US" sz="1400" b="1" dirty="0"/>
              <a:t>Five Recommendations for Software </a:t>
            </a:r>
            <a:r>
              <a:rPr lang="en-US" altLang="en-US" sz="1400" b="1" dirty="0" err="1"/>
              <a:t>Evolvability</a:t>
            </a:r>
            <a:r>
              <a:rPr lang="en-US" altLang="en-US" sz="1400" b="1" dirty="0"/>
              <a:t> </a:t>
            </a:r>
            <a:endParaRPr altLang="en-US" sz="1400" b="1" dirty="0"/>
          </a:p>
        </p:txBody>
      </p:sp>
      <p:sp>
        <p:nvSpPr>
          <p:cNvPr id="922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7186D6-FC7B-4472-BD3F-BC92D4C9F44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grpSp>
        <p:nvGrpSpPr>
          <p:cNvPr id="9222" name="Group 21"/>
          <p:cNvGrpSpPr>
            <a:grpSpLocks/>
          </p:cNvGrpSpPr>
          <p:nvPr/>
        </p:nvGrpSpPr>
        <p:grpSpPr bwMode="auto">
          <a:xfrm>
            <a:off x="6629400" y="1828800"/>
            <a:ext cx="2209800" cy="4495802"/>
            <a:chOff x="6781800" y="609600"/>
            <a:chExt cx="2057400" cy="4864310"/>
          </a:xfrm>
        </p:grpSpPr>
        <p:sp>
          <p:nvSpPr>
            <p:cNvPr id="9223" name="AutoShape 6"/>
            <p:cNvSpPr>
              <a:spLocks noChangeArrowheads="1"/>
            </p:cNvSpPr>
            <p:nvPr/>
          </p:nvSpPr>
          <p:spPr bwMode="auto">
            <a:xfrm rot="5400000">
              <a:off x="7181850" y="209550"/>
              <a:ext cx="914400" cy="1714500"/>
            </a:xfrm>
            <a:prstGeom prst="chevron">
              <a:avLst>
                <a:gd name="adj" fmla="val 25000"/>
              </a:avLst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800">
                <a:ea typeface="Lucida Sans Unicode" pitchFamily="34" charset="0"/>
                <a:cs typeface="Lucida Sans Unicode" pitchFamily="34" charset="0"/>
              </a:endParaRPr>
            </a:p>
          </p:txBody>
        </p:sp>
        <p:sp>
          <p:nvSpPr>
            <p:cNvPr id="9224" name="AutoShape 7"/>
            <p:cNvSpPr>
              <a:spLocks noChangeArrowheads="1"/>
            </p:cNvSpPr>
            <p:nvPr/>
          </p:nvSpPr>
          <p:spPr bwMode="auto">
            <a:xfrm rot="5400000">
              <a:off x="7181850" y="895350"/>
              <a:ext cx="914400" cy="1714500"/>
            </a:xfrm>
            <a:prstGeom prst="chevron">
              <a:avLst>
                <a:gd name="adj" fmla="val 25000"/>
              </a:avLst>
            </a:prstGeom>
            <a:solidFill>
              <a:srgbClr val="99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itchFamily="18" charset="0"/>
                <a:ea typeface="Lucida Sans Unicode" pitchFamily="34" charset="0"/>
                <a:cs typeface="Lucida Sans Unicode" pitchFamily="34" charset="0"/>
              </a:endParaRPr>
            </a:p>
          </p:txBody>
        </p:sp>
        <p:sp>
          <p:nvSpPr>
            <p:cNvPr id="9225" name="AutoShape 8"/>
            <p:cNvSpPr>
              <a:spLocks noChangeArrowheads="1"/>
            </p:cNvSpPr>
            <p:nvPr/>
          </p:nvSpPr>
          <p:spPr bwMode="auto">
            <a:xfrm rot="5400000">
              <a:off x="7181850" y="1581150"/>
              <a:ext cx="914400" cy="1714500"/>
            </a:xfrm>
            <a:prstGeom prst="chevron">
              <a:avLst>
                <a:gd name="adj" fmla="val 25000"/>
              </a:avLst>
            </a:prstGeom>
            <a:solidFill>
              <a:srgbClr val="99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itchFamily="18" charset="0"/>
                <a:ea typeface="Lucida Sans Unicode" pitchFamily="34" charset="0"/>
                <a:cs typeface="Lucida Sans Unicode" pitchFamily="34" charset="0"/>
              </a:endParaRPr>
            </a:p>
          </p:txBody>
        </p:sp>
        <p:sp>
          <p:nvSpPr>
            <p:cNvPr id="9226" name="AutoShape 9"/>
            <p:cNvSpPr>
              <a:spLocks noChangeArrowheads="1"/>
            </p:cNvSpPr>
            <p:nvPr/>
          </p:nvSpPr>
          <p:spPr bwMode="auto">
            <a:xfrm rot="5400000">
              <a:off x="7143750" y="2228850"/>
              <a:ext cx="990600" cy="1714500"/>
            </a:xfrm>
            <a:prstGeom prst="chevron">
              <a:avLst>
                <a:gd name="adj" fmla="val 25000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itchFamily="18" charset="0"/>
                <a:ea typeface="Lucida Sans Unicode" pitchFamily="34" charset="0"/>
                <a:cs typeface="Lucida Sans Unicode" pitchFamily="34" charset="0"/>
              </a:endParaRPr>
            </a:p>
          </p:txBody>
        </p:sp>
        <p:sp>
          <p:nvSpPr>
            <p:cNvPr id="9227" name="AutoShape 10"/>
            <p:cNvSpPr>
              <a:spLocks noChangeArrowheads="1"/>
            </p:cNvSpPr>
            <p:nvPr/>
          </p:nvSpPr>
          <p:spPr bwMode="auto">
            <a:xfrm rot="5400000">
              <a:off x="7143750" y="2914650"/>
              <a:ext cx="990600" cy="1714500"/>
            </a:xfrm>
            <a:prstGeom prst="chevron">
              <a:avLst>
                <a:gd name="adj" fmla="val 25000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itchFamily="18" charset="0"/>
                <a:ea typeface="Lucida Sans Unicode" pitchFamily="34" charset="0"/>
                <a:cs typeface="Lucida Sans Unicode" pitchFamily="34" charset="0"/>
              </a:endParaRPr>
            </a:p>
          </p:txBody>
        </p:sp>
        <p:sp>
          <p:nvSpPr>
            <p:cNvPr id="9228" name="AutoShape 11"/>
            <p:cNvSpPr>
              <a:spLocks noChangeArrowheads="1"/>
            </p:cNvSpPr>
            <p:nvPr/>
          </p:nvSpPr>
          <p:spPr bwMode="auto">
            <a:xfrm rot="5400000">
              <a:off x="7143750" y="3600450"/>
              <a:ext cx="990600" cy="1714500"/>
            </a:xfrm>
            <a:prstGeom prst="chevron">
              <a:avLst>
                <a:gd name="adj" fmla="val 25000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itchFamily="18" charset="0"/>
                <a:ea typeface="Lucida Sans Unicode" pitchFamily="34" charset="0"/>
                <a:cs typeface="Lucida Sans Unicode" pitchFamily="34" charset="0"/>
              </a:endParaRPr>
            </a:p>
          </p:txBody>
        </p:sp>
        <p:sp>
          <p:nvSpPr>
            <p:cNvPr id="9229" name="AutoShape 12"/>
            <p:cNvSpPr>
              <a:spLocks noChangeArrowheads="1"/>
            </p:cNvSpPr>
            <p:nvPr/>
          </p:nvSpPr>
          <p:spPr bwMode="auto">
            <a:xfrm rot="5400000">
              <a:off x="7226196" y="4203806"/>
              <a:ext cx="825709" cy="1714500"/>
            </a:xfrm>
            <a:prstGeom prst="chevron">
              <a:avLst>
                <a:gd name="adj" fmla="val 25000"/>
              </a:avLst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itchFamily="18" charset="0"/>
                <a:ea typeface="Lucida Sans Unicode" pitchFamily="34" charset="0"/>
                <a:cs typeface="Lucida Sans Unicode" pitchFamily="34" charset="0"/>
              </a:endParaRPr>
            </a:p>
          </p:txBody>
        </p:sp>
        <p:sp>
          <p:nvSpPr>
            <p:cNvPr id="9230" name="Text Box 13"/>
            <p:cNvSpPr txBox="1">
              <a:spLocks noChangeArrowheads="1"/>
            </p:cNvSpPr>
            <p:nvPr/>
          </p:nvSpPr>
          <p:spPr bwMode="auto">
            <a:xfrm>
              <a:off x="7010400" y="914400"/>
              <a:ext cx="12573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7D"/>
                  </a:solidFill>
                  <a:latin typeface="Times New Roman" pitchFamily="18" charset="0"/>
                  <a:ea typeface="Lucida Sans Unicode" pitchFamily="34" charset="0"/>
                  <a:cs typeface="Lucida Sans Unicode" pitchFamily="34" charset="0"/>
                </a:rPr>
                <a:t>Initiation</a:t>
              </a:r>
              <a:endParaRPr lang="en-US" altLang="en-US" sz="1800">
                <a:ea typeface="Lucida Sans Unicode" pitchFamily="34" charset="0"/>
                <a:cs typeface="Lucida Sans Unicode" pitchFamily="34" charset="0"/>
              </a:endParaRPr>
            </a:p>
          </p:txBody>
        </p:sp>
        <p:sp>
          <p:nvSpPr>
            <p:cNvPr id="9231" name="Text Box 14"/>
            <p:cNvSpPr txBox="1">
              <a:spLocks noChangeArrowheads="1"/>
            </p:cNvSpPr>
            <p:nvPr/>
          </p:nvSpPr>
          <p:spPr bwMode="auto">
            <a:xfrm>
              <a:off x="6889750" y="1504950"/>
              <a:ext cx="1484313" cy="527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solidFill>
                    <a:srgbClr val="00007D"/>
                  </a:solidFill>
                  <a:latin typeface="Times New Roman" pitchFamily="18" charset="0"/>
                  <a:ea typeface="Lucida Sans Unicode" pitchFamily="34" charset="0"/>
                  <a:cs typeface="Lucida Sans Unicode" pitchFamily="34" charset="0"/>
                </a:rPr>
                <a:t>Concept</a:t>
              </a:r>
              <a:r>
                <a:rPr lang="en-US" altLang="en-US" sz="1600" b="1" dirty="0">
                  <a:solidFill>
                    <a:srgbClr val="000000"/>
                  </a:solidFill>
                  <a:latin typeface="Times New Roman" pitchFamily="18" charset="0"/>
                  <a:ea typeface="Lucida Sans Unicode" pitchFamily="34" charset="0"/>
                  <a:cs typeface="Lucida Sans Unicode" pitchFamily="34" charset="0"/>
                </a:rPr>
                <a:t> </a:t>
              </a:r>
              <a:r>
                <a:rPr lang="en-US" altLang="en-US" sz="1600" b="1" dirty="0">
                  <a:solidFill>
                    <a:srgbClr val="00007D"/>
                  </a:solidFill>
                  <a:latin typeface="Times New Roman" pitchFamily="18" charset="0"/>
                  <a:ea typeface="Lucida Sans Unicode" pitchFamily="34" charset="0"/>
                  <a:cs typeface="Lucida Sans Unicode" pitchFamily="34" charset="0"/>
                </a:rPr>
                <a:t>Location</a:t>
              </a:r>
              <a:endParaRPr lang="en-US" altLang="en-US" sz="1800" dirty="0">
                <a:ea typeface="Lucida Sans Unicode" pitchFamily="34" charset="0"/>
                <a:cs typeface="Lucida Sans Unicode" pitchFamily="34" charset="0"/>
              </a:endParaRPr>
            </a:p>
          </p:txBody>
        </p:sp>
        <p:sp>
          <p:nvSpPr>
            <p:cNvPr id="9232" name="Text Box 15"/>
            <p:cNvSpPr txBox="1">
              <a:spLocks noChangeArrowheads="1"/>
            </p:cNvSpPr>
            <p:nvPr/>
          </p:nvSpPr>
          <p:spPr bwMode="auto">
            <a:xfrm>
              <a:off x="6858000" y="2241550"/>
              <a:ext cx="1600200" cy="31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7D"/>
                  </a:solidFill>
                  <a:latin typeface="Times New Roman" pitchFamily="18" charset="0"/>
                  <a:ea typeface="Lucida Sans Unicode" pitchFamily="34" charset="0"/>
                  <a:cs typeface="Lucida Sans Unicode" pitchFamily="34" charset="0"/>
                </a:rPr>
                <a:t>Impact Analysis</a:t>
              </a:r>
              <a:endParaRPr lang="en-US" altLang="en-US" sz="1800">
                <a:ea typeface="Lucida Sans Unicode" pitchFamily="34" charset="0"/>
                <a:cs typeface="Lucida Sans Unicode" pitchFamily="34" charset="0"/>
              </a:endParaRPr>
            </a:p>
          </p:txBody>
        </p:sp>
        <p:sp>
          <p:nvSpPr>
            <p:cNvPr id="9233" name="Text Box 16"/>
            <p:cNvSpPr txBox="1">
              <a:spLocks noChangeArrowheads="1"/>
            </p:cNvSpPr>
            <p:nvPr/>
          </p:nvSpPr>
          <p:spPr bwMode="auto">
            <a:xfrm>
              <a:off x="6889750" y="2895600"/>
              <a:ext cx="1408113" cy="31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7D"/>
                  </a:solidFill>
                  <a:latin typeface="Times New Roman" pitchFamily="18" charset="0"/>
                  <a:ea typeface="Lucida Sans Unicode" pitchFamily="34" charset="0"/>
                  <a:cs typeface="Lucida Sans Unicode" pitchFamily="34" charset="0"/>
                </a:rPr>
                <a:t>Prefactoring</a:t>
              </a:r>
              <a:endParaRPr lang="en-US" altLang="en-US" sz="1800">
                <a:ea typeface="Lucida Sans Unicode" pitchFamily="34" charset="0"/>
                <a:cs typeface="Lucida Sans Unicode" pitchFamily="34" charset="0"/>
              </a:endParaRPr>
            </a:p>
          </p:txBody>
        </p:sp>
        <p:sp>
          <p:nvSpPr>
            <p:cNvPr id="9234" name="Text Box 17"/>
            <p:cNvSpPr txBox="1">
              <a:spLocks noChangeArrowheads="1"/>
            </p:cNvSpPr>
            <p:nvPr/>
          </p:nvSpPr>
          <p:spPr bwMode="auto">
            <a:xfrm>
              <a:off x="6921500" y="3606800"/>
              <a:ext cx="1408113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7D"/>
                  </a:solidFill>
                  <a:latin typeface="Times New Roman" pitchFamily="18" charset="0"/>
                  <a:ea typeface="Lucida Sans Unicode" pitchFamily="34" charset="0"/>
                  <a:cs typeface="Lucida Sans Unicode" pitchFamily="34" charset="0"/>
                </a:rPr>
                <a:t>Actualization</a:t>
              </a:r>
              <a:endParaRPr lang="en-US" altLang="en-US" sz="1800">
                <a:ea typeface="Lucida Sans Unicode" pitchFamily="34" charset="0"/>
                <a:cs typeface="Lucida Sans Unicode" pitchFamily="34" charset="0"/>
              </a:endParaRPr>
            </a:p>
          </p:txBody>
        </p:sp>
        <p:sp>
          <p:nvSpPr>
            <p:cNvPr id="9235" name="Text Box 18"/>
            <p:cNvSpPr txBox="1">
              <a:spLocks noChangeArrowheads="1"/>
            </p:cNvSpPr>
            <p:nvPr/>
          </p:nvSpPr>
          <p:spPr bwMode="auto">
            <a:xfrm>
              <a:off x="6781800" y="4191000"/>
              <a:ext cx="1643063" cy="58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7D"/>
                  </a:solidFill>
                  <a:latin typeface="Times New Roman" pitchFamily="18" charset="0"/>
                  <a:ea typeface="Lucida Sans Unicode" pitchFamily="34" charset="0"/>
                  <a:cs typeface="Lucida Sans Unicode" pitchFamily="34" charset="0"/>
                </a:rPr>
                <a:t>Postfactoring</a:t>
              </a:r>
              <a:endParaRPr lang="en-US" altLang="en-US" sz="1800">
                <a:ea typeface="Lucida Sans Unicode" pitchFamily="34" charset="0"/>
                <a:cs typeface="Lucida Sans Unicode" pitchFamily="34" charset="0"/>
              </a:endParaRPr>
            </a:p>
          </p:txBody>
        </p:sp>
        <p:sp>
          <p:nvSpPr>
            <p:cNvPr id="36" name="Text Box 19"/>
            <p:cNvSpPr txBox="1">
              <a:spLocks noChangeArrowheads="1"/>
            </p:cNvSpPr>
            <p:nvPr/>
          </p:nvSpPr>
          <p:spPr bwMode="auto">
            <a:xfrm>
              <a:off x="6908800" y="4984750"/>
              <a:ext cx="1408113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en-US" sz="16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Conclusion</a:t>
              </a:r>
              <a:endParaRPr lang="en-US"/>
            </a:p>
          </p:txBody>
        </p:sp>
        <p:sp>
          <p:nvSpPr>
            <p:cNvPr id="9237" name="Rectangle 22"/>
            <p:cNvSpPr>
              <a:spLocks noChangeArrowheads="1"/>
            </p:cNvSpPr>
            <p:nvPr/>
          </p:nvSpPr>
          <p:spPr bwMode="auto">
            <a:xfrm>
              <a:off x="8229600" y="2505856"/>
              <a:ext cx="609600" cy="28069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400" b="1">
                <a:solidFill>
                  <a:srgbClr val="000000"/>
                </a:solidFill>
                <a:ea typeface="Lucida Sans Unicode" pitchFamily="34" charset="0"/>
                <a:cs typeface="Lucida Sans Unicode" pitchFamily="34" charset="0"/>
              </a:endParaRP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solidFill>
                    <a:srgbClr val="000000"/>
                  </a:solidFill>
                  <a:ea typeface="Lucida Sans Unicode" pitchFamily="34" charset="0"/>
                  <a:cs typeface="Lucida Sans Unicode" pitchFamily="34" charset="0"/>
                </a:rPr>
                <a:t>V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solidFill>
                    <a:srgbClr val="000000"/>
                  </a:solidFill>
                  <a:ea typeface="Lucida Sans Unicode" pitchFamily="34" charset="0"/>
                  <a:cs typeface="Lucida Sans Unicode" pitchFamily="34" charset="0"/>
                </a:rPr>
                <a:t>E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solidFill>
                    <a:srgbClr val="000000"/>
                  </a:solidFill>
                  <a:ea typeface="Lucida Sans Unicode" pitchFamily="34" charset="0"/>
                  <a:cs typeface="Lucida Sans Unicode" pitchFamily="34" charset="0"/>
                </a:rPr>
                <a:t>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solidFill>
                    <a:srgbClr val="000000"/>
                  </a:solidFill>
                  <a:ea typeface="Lucida Sans Unicode" pitchFamily="34" charset="0"/>
                  <a:cs typeface="Lucida Sans Unicode" pitchFamily="34" charset="0"/>
                </a:rPr>
                <a:t>I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solidFill>
                    <a:srgbClr val="000000"/>
                  </a:solidFill>
                  <a:ea typeface="Lucida Sans Unicode" pitchFamily="34" charset="0"/>
                  <a:cs typeface="Lucida Sans Unicode" pitchFamily="34" charset="0"/>
                </a:rPr>
                <a:t>F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solidFill>
                    <a:srgbClr val="000000"/>
                  </a:solidFill>
                  <a:ea typeface="Lucida Sans Unicode" pitchFamily="34" charset="0"/>
                  <a:cs typeface="Lucida Sans Unicode" pitchFamily="34" charset="0"/>
                </a:rPr>
                <a:t>I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solidFill>
                    <a:srgbClr val="000000"/>
                  </a:solidFill>
                  <a:ea typeface="Lucida Sans Unicode" pitchFamily="34" charset="0"/>
                  <a:cs typeface="Lucida Sans Unicode" pitchFamily="34" charset="0"/>
                </a:rPr>
                <a:t>C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solidFill>
                    <a:srgbClr val="000000"/>
                  </a:solidFill>
                  <a:ea typeface="Lucida Sans Unicode" pitchFamily="34" charset="0"/>
                  <a:cs typeface="Lucida Sans Unicode" pitchFamily="34" charset="0"/>
                </a:rPr>
                <a:t>A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solidFill>
                    <a:srgbClr val="000000"/>
                  </a:solidFill>
                  <a:ea typeface="Lucida Sans Unicode" pitchFamily="34" charset="0"/>
                  <a:cs typeface="Lucida Sans Unicode" pitchFamily="34" charset="0"/>
                </a:rPr>
                <a:t>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solidFill>
                    <a:srgbClr val="000000"/>
                  </a:solidFill>
                  <a:ea typeface="Lucida Sans Unicode" pitchFamily="34" charset="0"/>
                  <a:cs typeface="Lucida Sans Unicode" pitchFamily="34" charset="0"/>
                </a:rPr>
                <a:t>I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solidFill>
                    <a:srgbClr val="000000"/>
                  </a:solidFill>
                  <a:ea typeface="Lucida Sans Unicode" pitchFamily="34" charset="0"/>
                  <a:cs typeface="Lucida Sans Unicode" pitchFamily="34" charset="0"/>
                </a:rPr>
                <a:t>O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solidFill>
                    <a:srgbClr val="000000"/>
                  </a:solidFill>
                  <a:ea typeface="Lucida Sans Unicode" pitchFamily="34" charset="0"/>
                  <a:cs typeface="Lucida Sans Unicode" pitchFamily="34" charset="0"/>
                </a:rPr>
                <a:t>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400">
                <a:ea typeface="Lucida Sans Unicode" pitchFamily="34" charset="0"/>
                <a:cs typeface="Lucida Sans Unicode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7284459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 b="1" dirty="0"/>
              <a:t>Other less explored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Changes that start with a symptom</a:t>
            </a:r>
          </a:p>
          <a:p>
            <a:pPr lvl="1"/>
            <a:r>
              <a:rPr lang="en-US" dirty="0"/>
              <a:t>Require diagnostic phase </a:t>
            </a:r>
            <a:r>
              <a:rPr lang="en-US" sz="1600" dirty="0"/>
              <a:t>[21,28]</a:t>
            </a:r>
            <a:endParaRPr lang="en-US" dirty="0"/>
          </a:p>
          <a:p>
            <a:pPr lvl="1"/>
            <a:r>
              <a:rPr lang="en-US" dirty="0"/>
              <a:t>Many corrective changes are in this category</a:t>
            </a:r>
          </a:p>
          <a:p>
            <a:r>
              <a:rPr lang="en-US" dirty="0"/>
              <a:t>Massive changes </a:t>
            </a:r>
            <a:r>
              <a:rPr lang="en-US" sz="1600" dirty="0"/>
              <a:t>[29]</a:t>
            </a:r>
            <a:endParaRPr lang="en-US" dirty="0"/>
          </a:p>
          <a:p>
            <a:pPr lvl="1"/>
            <a:r>
              <a:rPr lang="en-US" dirty="0"/>
              <a:t>Adaptive changes </a:t>
            </a:r>
          </a:p>
          <a:p>
            <a:pPr lvl="1"/>
            <a:r>
              <a:rPr lang="en-US" dirty="0"/>
              <a:t>A fundamental assumption of software must be changed</a:t>
            </a:r>
          </a:p>
          <a:p>
            <a:pPr lvl="1"/>
            <a:r>
              <a:rPr lang="en-US" dirty="0"/>
              <a:t>Bad news for the project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7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Recommendation 3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Continue research of the processes of software change</a:t>
            </a:r>
          </a:p>
          <a:p>
            <a:pPr lvl="1"/>
            <a:r>
              <a:rPr lang="en-US" dirty="0"/>
              <a:t>Use defined processes in the projects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39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4. Significant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code is an implementation of a collection of concepts </a:t>
            </a:r>
          </a:p>
          <a:p>
            <a:r>
              <a:rPr lang="en-US" dirty="0"/>
              <a:t>Concept location indicates which of these concepts need to be modified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Significant concepts </a:t>
            </a:r>
            <a:r>
              <a:rPr lang="en-US" i="1" dirty="0"/>
              <a:t>(of the change) </a:t>
            </a:r>
            <a:r>
              <a:rPr lang="pt-PT" sz="1200" dirty="0"/>
              <a:t>[23]</a:t>
            </a:r>
            <a:endParaRPr lang="en-US" sz="1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858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Encapsulation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Evolution is facilitated if each significant concept is encapsulated in a specific code unit </a:t>
            </a:r>
          </a:p>
          <a:p>
            <a:pPr lvl="1"/>
            <a:r>
              <a:rPr lang="en-US" dirty="0"/>
              <a:t>The unit contains complete implementation of the concept</a:t>
            </a:r>
          </a:p>
          <a:p>
            <a:pPr lvl="1"/>
            <a:r>
              <a:rPr lang="en-US" dirty="0"/>
              <a:t>Makes the significant concepts easier to find, comprehend, and modify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92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Delocalized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concept spans several units</a:t>
            </a:r>
          </a:p>
          <a:p>
            <a:r>
              <a:rPr lang="en-US" dirty="0">
                <a:solidFill>
                  <a:srgbClr val="FF0000"/>
                </a:solidFill>
              </a:rPr>
              <a:t>Hidden concept </a:t>
            </a:r>
            <a:r>
              <a:rPr lang="en-US" dirty="0"/>
              <a:t>is an extreme case of concept delocalization</a:t>
            </a:r>
          </a:p>
          <a:p>
            <a:r>
              <a:rPr lang="en-US" dirty="0"/>
              <a:t>Concepts is not encapsulated as a type, but its representation is being used by the clients</a:t>
            </a:r>
          </a:p>
          <a:p>
            <a:pPr lvl="2"/>
            <a:r>
              <a:rPr lang="en-US" dirty="0"/>
              <a:t>Kilograms that are represented by plain floating point numbers</a:t>
            </a:r>
          </a:p>
          <a:p>
            <a:pPr lvl="2"/>
            <a:r>
              <a:rPr lang="en-US" dirty="0"/>
              <a:t>Synonyms </a:t>
            </a:r>
            <a:r>
              <a:rPr lang="en-US" sz="1600" dirty="0"/>
              <a:t>hidden dependencies [33], cross-cutting concerns [34]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855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 b="1" dirty="0"/>
              <a:t>Problem with hidden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Hidden concepts can become significant concepts of a change</a:t>
            </a:r>
          </a:p>
          <a:p>
            <a:pPr lvl="1"/>
            <a:r>
              <a:rPr lang="en-US" dirty="0"/>
              <a:t>Change request demands to change kilograms to pounds</a:t>
            </a:r>
          </a:p>
          <a:p>
            <a:r>
              <a:rPr lang="en-US" dirty="0"/>
              <a:t>The code modification must be made consistently in all places where the hidden type is used</a:t>
            </a:r>
          </a:p>
          <a:p>
            <a:pPr lvl="1"/>
            <a:r>
              <a:rPr lang="en-US" dirty="0"/>
              <a:t>Can lead to massive changes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64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Processes as significant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Strict Object Oriented programming localizes only types (as  classes)</a:t>
            </a:r>
          </a:p>
          <a:p>
            <a:r>
              <a:rPr lang="en-US" dirty="0"/>
              <a:t>Imperative programming localizes processes as functions</a:t>
            </a:r>
          </a:p>
          <a:p>
            <a:r>
              <a:rPr lang="en-US" dirty="0"/>
              <a:t>Sometimes we need both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110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Example: Student registration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strict OO, the “student registration” is divided into small pieces that belong to classes Student, Transcript, Course, …</a:t>
            </a:r>
          </a:p>
          <a:p>
            <a:r>
              <a:rPr lang="en-US" dirty="0"/>
              <a:t>All these pieces have to be located before a modification of the registration process</a:t>
            </a:r>
          </a:p>
          <a:p>
            <a:pPr lvl="1"/>
            <a:r>
              <a:rPr lang="en-US" dirty="0"/>
              <a:t>Strict OO implementation is unfriendly towards changes in registration process</a:t>
            </a:r>
          </a:p>
          <a:p>
            <a:r>
              <a:rPr lang="en-US" dirty="0"/>
              <a:t>There should be a functions that encapsulates entire process </a:t>
            </a:r>
            <a:r>
              <a:rPr lang="en-US" sz="1600" dirty="0"/>
              <a:t>[35, 36]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2019 </a:t>
            </a:r>
            <a:r>
              <a:rPr lang="en-US" dirty="0" err="1"/>
              <a:t>Václav</a:t>
            </a:r>
            <a:r>
              <a:rPr lang="en-US" dirty="0"/>
              <a:t> Rajlich            </a:t>
            </a:r>
            <a:r>
              <a:rPr lang="en-US" b="1" dirty="0"/>
              <a:t>Five Recommendations for Software </a:t>
            </a:r>
            <a:r>
              <a:rPr lang="en-US" b="1" dirty="0" err="1"/>
              <a:t>Evolvability</a:t>
            </a:r>
            <a:endParaRPr lang="en-US" b="1" dirty="0"/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321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Recommendation 4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 judicious which concepts you encapsulate</a:t>
            </a:r>
          </a:p>
          <a:p>
            <a:r>
              <a:rPr lang="en-US" dirty="0"/>
              <a:t>If a concept is likely to change in the future, encapsulate it!</a:t>
            </a:r>
          </a:p>
          <a:p>
            <a:pPr lvl="1"/>
            <a:r>
              <a:rPr lang="en-US" dirty="0"/>
              <a:t>Do not use hidden concepts implementation if that concept is likely to change in the future</a:t>
            </a:r>
          </a:p>
          <a:p>
            <a:pPr lvl="1"/>
            <a:r>
              <a:rPr lang="en-US" dirty="0"/>
              <a:t>Encapsulate functions rather than types when dealing with changing processes, no matter what textbooks say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8966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5. Moderate Use of Wrapping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original purpose of software design patterns is reusability </a:t>
            </a:r>
            <a:r>
              <a:rPr lang="en-US" sz="1600" dirty="0"/>
              <a:t>[37]</a:t>
            </a:r>
          </a:p>
          <a:p>
            <a:r>
              <a:rPr lang="en-US" dirty="0"/>
              <a:t>Reusability patterns may hinder evolution and hence they may be </a:t>
            </a:r>
            <a:r>
              <a:rPr lang="en-US" dirty="0" err="1"/>
              <a:t>evolvability</a:t>
            </a:r>
            <a:r>
              <a:rPr lang="en-US" dirty="0"/>
              <a:t> </a:t>
            </a:r>
            <a:r>
              <a:rPr lang="en-US" dirty="0" err="1"/>
              <a:t>antipatterns</a:t>
            </a:r>
            <a:r>
              <a:rPr lang="en-US" dirty="0"/>
              <a:t> </a:t>
            </a:r>
            <a:r>
              <a:rPr lang="en-US" sz="1600" dirty="0"/>
              <a:t>[38]</a:t>
            </a:r>
          </a:p>
          <a:p>
            <a:r>
              <a:rPr lang="en-US" dirty="0"/>
              <a:t>Nowhere is this difference clearer than with </a:t>
            </a:r>
            <a:r>
              <a:rPr lang="en-US" dirty="0">
                <a:solidFill>
                  <a:srgbClr val="FF0000"/>
                </a:solidFill>
              </a:rPr>
              <a:t>adapter pattern, aka wrapper </a:t>
            </a:r>
            <a:r>
              <a:rPr lang="en-US" sz="1600" dirty="0"/>
              <a:t>[37].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576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Wrapper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Client expects different contract than what the supplier offers </a:t>
            </a:r>
          </a:p>
          <a:p>
            <a:r>
              <a:rPr lang="en-US" dirty="0"/>
              <a:t>Instead of changing the code of either supplier or client, wrapper is an extra unit placed between the supplier and client</a:t>
            </a:r>
          </a:p>
          <a:p>
            <a:r>
              <a:rPr lang="en-US" dirty="0"/>
              <a:t>It translates the supplier responsibility in such a way that the client expectation is satisfied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968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Pros/Cons of wrapper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Wrapper provides a fast correction of the mismatch between two units</a:t>
            </a:r>
          </a:p>
          <a:p>
            <a:pPr lvl="1"/>
            <a:r>
              <a:rPr lang="en-US" dirty="0"/>
              <a:t>Compared to PMSC, effort saving can be substantial</a:t>
            </a:r>
          </a:p>
          <a:p>
            <a:r>
              <a:rPr lang="en-US" dirty="0"/>
              <a:t>Wrappers delocalize concepts because parts of the impacted concepts are now in the supplier and parts are in the wrapper</a:t>
            </a:r>
          </a:p>
          <a:p>
            <a:pPr lvl="1"/>
            <a:r>
              <a:rPr lang="en-US" dirty="0"/>
              <a:t>Accumulation of wrappers can destroy  </a:t>
            </a:r>
            <a:r>
              <a:rPr lang="en-US" dirty="0" err="1"/>
              <a:t>evolvability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753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Recommendation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wrapping in evolvable code sparingly</a:t>
            </a:r>
          </a:p>
          <a:p>
            <a:r>
              <a:rPr lang="en-US" dirty="0"/>
              <a:t>Make use of wrapping a team/management decision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1756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b="1" dirty="0"/>
              <a:t>Fault line of software development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449037"/>
            <a:ext cx="6781800" cy="45183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Initial development </a:t>
            </a:r>
          </a:p>
          <a:p>
            <a:pPr lvl="1"/>
            <a:r>
              <a:rPr lang="en-US" dirty="0"/>
              <a:t>Fast</a:t>
            </a:r>
          </a:p>
          <a:p>
            <a:r>
              <a:rPr lang="en-US" dirty="0"/>
              <a:t>Evolution</a:t>
            </a:r>
          </a:p>
          <a:p>
            <a:pPr lvl="1"/>
            <a:r>
              <a:rPr lang="en-US" dirty="0" err="1"/>
              <a:t>Evolvability</a:t>
            </a:r>
            <a:r>
              <a:rPr lang="en-US" dirty="0"/>
              <a:t> = Quality</a:t>
            </a:r>
          </a:p>
          <a:p>
            <a:pPr lvl="1"/>
            <a:r>
              <a:rPr lang="en-US" dirty="0"/>
              <a:t>Demand better languages and tools</a:t>
            </a:r>
          </a:p>
          <a:p>
            <a:r>
              <a:rPr lang="en-US" dirty="0"/>
              <a:t>Five recommendations in this paper</a:t>
            </a:r>
          </a:p>
          <a:p>
            <a:pPr lvl="1"/>
            <a:r>
              <a:rPr lang="en-US" dirty="0"/>
              <a:t>More should be investigated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2019 Václav Rajlich            </a:t>
            </a:r>
            <a:r>
              <a:rPr lang="en-US" b="1"/>
              <a:t>Five Recommendations for Software Evolvability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D4BC79-FF82-4C99-A1A1-392F0BD0236E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58039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8975</TotalTime>
  <Words>1477</Words>
  <Application>Microsoft Office PowerPoint</Application>
  <PresentationFormat>On-screen Show (4:3)</PresentationFormat>
  <Paragraphs>239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Courier New</vt:lpstr>
      <vt:lpstr>Helvetica</vt:lpstr>
      <vt:lpstr>Times New Roman</vt:lpstr>
      <vt:lpstr>1_Default Design</vt:lpstr>
      <vt:lpstr>Default Design</vt:lpstr>
      <vt:lpstr>Five Recommendations for Software Evolvability </vt:lpstr>
      <vt:lpstr>Evolvability</vt:lpstr>
      <vt:lpstr>Evolvability vs. Maintainability</vt:lpstr>
      <vt:lpstr>Three Factors of Evolvability</vt:lpstr>
      <vt:lpstr>Current situation</vt:lpstr>
      <vt:lpstr>1. Evolution Demands</vt:lpstr>
      <vt:lpstr>Evolving vs. stabilized part</vt:lpstr>
      <vt:lpstr>Recommendation 1</vt:lpstr>
      <vt:lpstr>2. Analyzable Segments</vt:lpstr>
      <vt:lpstr>Segment definition</vt:lpstr>
      <vt:lpstr>Dangerous software constructs</vt:lpstr>
      <vt:lpstr>Recommendation 2</vt:lpstr>
      <vt:lpstr>3. Defined Processes Of Software Change</vt:lpstr>
      <vt:lpstr>Phased Model of Software Change (PMSC)</vt:lpstr>
      <vt:lpstr>Other less explored processes</vt:lpstr>
      <vt:lpstr>Recommendation 3</vt:lpstr>
      <vt:lpstr>4. Significant Concepts</vt:lpstr>
      <vt:lpstr>Encapsulation</vt:lpstr>
      <vt:lpstr>Delocalized concepts</vt:lpstr>
      <vt:lpstr>Problem with hidden concepts</vt:lpstr>
      <vt:lpstr>Processes as significant concepts</vt:lpstr>
      <vt:lpstr>Example: Student registration </vt:lpstr>
      <vt:lpstr>Recommendation 4</vt:lpstr>
      <vt:lpstr>5. Moderate Use of Wrapping</vt:lpstr>
      <vt:lpstr>Wrapper</vt:lpstr>
      <vt:lpstr>Pros/Cons of wrapper</vt:lpstr>
      <vt:lpstr>Recommendation 5</vt:lpstr>
      <vt:lpstr>Fault line of software development</vt:lpstr>
    </vt:vector>
  </TitlesOfParts>
  <Company>WSU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XP</dc:title>
  <dc:creator>Vaclav Rajlich</dc:creator>
  <cp:lastModifiedBy>Vaclav Rajlich</cp:lastModifiedBy>
  <cp:revision>318</cp:revision>
  <cp:lastPrinted>1601-01-01T00:00:00Z</cp:lastPrinted>
  <dcterms:created xsi:type="dcterms:W3CDTF">2002-02-18T22:26:16Z</dcterms:created>
  <dcterms:modified xsi:type="dcterms:W3CDTF">2020-09-10T19:25:58Z</dcterms:modified>
</cp:coreProperties>
</file>