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19" r:id="rId2"/>
    <p:sldId id="297" r:id="rId3"/>
    <p:sldId id="336" r:id="rId4"/>
    <p:sldId id="330" r:id="rId5"/>
    <p:sldId id="335" r:id="rId6"/>
    <p:sldId id="331" r:id="rId7"/>
    <p:sldId id="333" r:id="rId8"/>
    <p:sldId id="337" r:id="rId9"/>
    <p:sldId id="338" r:id="rId10"/>
    <p:sldId id="342" r:id="rId11"/>
    <p:sldId id="339" r:id="rId12"/>
    <p:sldId id="340" r:id="rId13"/>
    <p:sldId id="341" r:id="rId14"/>
    <p:sldId id="343" r:id="rId15"/>
    <p:sldId id="344" r:id="rId16"/>
    <p:sldId id="346" r:id="rId17"/>
    <p:sldId id="347" r:id="rId18"/>
    <p:sldId id="345" r:id="rId19"/>
    <p:sldId id="334" r:id="rId20"/>
    <p:sldId id="348" r:id="rId21"/>
    <p:sldId id="349" r:id="rId22"/>
    <p:sldId id="33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CCFF"/>
    <a:srgbClr val="CCFFC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3" autoAdjust="0"/>
    <p:restoredTop sz="94658" autoAdjust="0"/>
  </p:normalViewPr>
  <p:slideViewPr>
    <p:cSldViewPr>
      <p:cViewPr varScale="1">
        <p:scale>
          <a:sx n="73" d="100"/>
          <a:sy n="73" d="100"/>
        </p:scale>
        <p:origin x="72" y="7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9EC385-9FE6-4262-8A50-015E2BEADC06}" type="datetimeFigureOut">
              <a:rPr lang="en-US" smtClean="0"/>
              <a:t>6/15/2020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90DF59-0A9A-423B-804A-ED32D51307E7}" type="slidenum">
              <a:rPr lang="en-US" smtClean="0"/>
              <a:t>‹#›</a:t>
            </a:fld>
            <a:endParaRPr lang="en-US"/>
          </a:p>
        </p:txBody>
      </p:sp>
    </p:spTree>
    <p:extLst>
      <p:ext uri="{BB962C8B-B14F-4D97-AF65-F5344CB8AC3E}">
        <p14:creationId xmlns:p14="http://schemas.microsoft.com/office/powerpoint/2010/main" val="49584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33D5C6C-A0A5-47CF-9EC6-574134A70F8E}" type="datetime1">
              <a:rPr lang="en-US" smtClean="0"/>
              <a:t>6/15/2020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734142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4E6385-0E54-4131-9589-5AADD346DA20}" type="datetime1">
              <a:rPr lang="en-US" smtClean="0"/>
              <a:t>6/15/2020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2019 Václav Rajlich</a:t>
            </a:r>
            <a:endParaRPr lang="en-US" dirty="0"/>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dirty="0"/>
          </a:p>
        </p:txBody>
      </p:sp>
    </p:spTree>
    <p:extLst>
      <p:ext uri="{BB962C8B-B14F-4D97-AF65-F5344CB8AC3E}">
        <p14:creationId xmlns:p14="http://schemas.microsoft.com/office/powerpoint/2010/main" val="928102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1F1D67-FA31-4281-BEBA-ACB05A290A14}" type="datetime1">
              <a:rPr lang="en-US" smtClean="0"/>
              <a:t>6/15/2020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639210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621A84-04DD-4A34-A1AF-113A44973D28}" type="datetime1">
              <a:rPr lang="en-US" smtClean="0"/>
              <a:t>6/15/2020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639427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858791E-0CE1-4151-A494-5F7ED967D7F7}" type="datetime1">
              <a:rPr lang="en-US" smtClean="0"/>
              <a:t>6/15/2020</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9" name="Slide Number Placeholder 8"/>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591626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AD3554-A4C9-4202-8AEE-B6390EC0F392}" type="datetime1">
              <a:rPr lang="en-US" smtClean="0"/>
              <a:t>6/15/2020</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5" name="Slide Number Placeholder 4"/>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63827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AE521-D18D-4B09-A1CF-C41A5B7CD8CD}" type="datetime1">
              <a:rPr lang="en-US" smtClean="0"/>
              <a:t>6/15/2020</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4" name="Slide Number Placeholder 3"/>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4091769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1E9264-182B-4ACF-92D0-BDF33329084D}" type="datetime1">
              <a:rPr lang="en-US" smtClean="0"/>
              <a:t>6/15/2020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3698242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3AFA8C-F9A1-4756-BC33-94066AF2B5A5}" type="datetime1">
              <a:rPr lang="en-US" smtClean="0"/>
              <a:t>6/15/2020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2484495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0F2254-A42C-4196-A7A9-20BD4E196671}" type="datetime1">
              <a:rPr lang="en-US" smtClean="0"/>
              <a:t>6/15/2020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745143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F32440-F862-49EA-B135-4687A96EF7E9}" type="datetime1">
              <a:rPr lang="en-US" smtClean="0"/>
              <a:t>6/15/2020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878145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8FCE4-2F7A-4C17-B51F-EC5CD8F1BC79}" type="datetime1">
              <a:rPr lang="en-US" smtClean="0"/>
              <a:t>6/15/2020</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7D5F0-2197-445F-8EB2-A3AD54A076C5}" type="slidenum">
              <a:rPr lang="en-US" smtClean="0"/>
              <a:t>‹#›</a:t>
            </a:fld>
            <a:endParaRPr lang="en-US"/>
          </a:p>
        </p:txBody>
      </p:sp>
      <p:sp>
        <p:nvSpPr>
          <p:cNvPr id="7"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 2019 </a:t>
            </a:r>
            <a:r>
              <a:rPr lang="en-US" dirty="0" err="1"/>
              <a:t>Václav</a:t>
            </a:r>
            <a:r>
              <a:rPr lang="en-US" dirty="0"/>
              <a:t> Rajlich</a:t>
            </a:r>
          </a:p>
        </p:txBody>
      </p:sp>
    </p:spTree>
    <p:extLst>
      <p:ext uri="{BB962C8B-B14F-4D97-AF65-F5344CB8AC3E}">
        <p14:creationId xmlns:p14="http://schemas.microsoft.com/office/powerpoint/2010/main" val="3015497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1240" y="0"/>
            <a:ext cx="4099560" cy="6190611"/>
          </a:xfrm>
          <a:prstGeom prst="rect">
            <a:avLst/>
          </a:prstGeom>
        </p:spPr>
      </p:pic>
      <p:sp>
        <p:nvSpPr>
          <p:cNvPr id="2" name="Title 1"/>
          <p:cNvSpPr>
            <a:spLocks noGrp="1"/>
          </p:cNvSpPr>
          <p:nvPr>
            <p:ph type="ctrTitle"/>
          </p:nvPr>
        </p:nvSpPr>
        <p:spPr/>
        <p:txBody>
          <a:bodyPr/>
          <a:lstStyle/>
          <a:p>
            <a:r>
              <a:rPr lang="en-US" dirty="0"/>
              <a:t> </a:t>
            </a:r>
          </a:p>
        </p:txBody>
      </p:sp>
      <p:sp>
        <p:nvSpPr>
          <p:cNvPr id="3" name="Subtitle 2"/>
          <p:cNvSpPr>
            <a:spLocks noGrp="1"/>
          </p:cNvSpPr>
          <p:nvPr>
            <p:ph type="subTitle" idx="1"/>
          </p:nvPr>
        </p:nvSpPr>
        <p:spPr>
          <a:xfrm>
            <a:off x="76200" y="4495800"/>
            <a:ext cx="8991600" cy="1295400"/>
          </a:xfrm>
        </p:spPr>
        <p:txBody>
          <a:bodyPr>
            <a:normAutofit/>
          </a:bodyPr>
          <a:lstStyle/>
          <a:p>
            <a:endParaRPr lang="en-US" sz="2800" dirty="0"/>
          </a:p>
          <a:p>
            <a:endParaRPr lang="en-US" sz="2800" dirty="0"/>
          </a:p>
          <a:p>
            <a:endParaRPr lang="en-US" sz="2800" dirty="0"/>
          </a:p>
          <a:p>
            <a:endParaRPr lang="en-US" sz="2800" dirty="0"/>
          </a:p>
        </p:txBody>
      </p:sp>
      <p:sp>
        <p:nvSpPr>
          <p:cNvPr id="6" name="Rectangle 5"/>
          <p:cNvSpPr/>
          <p:nvPr/>
        </p:nvSpPr>
        <p:spPr>
          <a:xfrm>
            <a:off x="304800" y="6229290"/>
            <a:ext cx="8686800" cy="400110"/>
          </a:xfrm>
          <a:prstGeom prst="rect">
            <a:avLst/>
          </a:prstGeom>
        </p:spPr>
        <p:txBody>
          <a:bodyPr wrap="square">
            <a:spAutoFit/>
          </a:bodyPr>
          <a:lstStyle/>
          <a:p>
            <a:pPr algn="ctr"/>
            <a:r>
              <a:rPr lang="en-US" sz="2000" dirty="0"/>
              <a:t>www.</a:t>
            </a:r>
            <a:r>
              <a:rPr lang="en-US" sz="2000" dirty="0">
                <a:solidFill>
                  <a:srgbClr val="FF0000"/>
                </a:solidFill>
              </a:rPr>
              <a:t>tanbooks</a:t>
            </a:r>
            <a:r>
              <a:rPr lang="en-US" sz="2000" dirty="0"/>
              <a:t>.com</a:t>
            </a:r>
          </a:p>
        </p:txBody>
      </p:sp>
      <p:sp>
        <p:nvSpPr>
          <p:cNvPr id="4" name="Slide Number Placeholder 3"/>
          <p:cNvSpPr>
            <a:spLocks noGrp="1"/>
          </p:cNvSpPr>
          <p:nvPr>
            <p:ph type="sldNum" sz="quarter" idx="12"/>
          </p:nvPr>
        </p:nvSpPr>
        <p:spPr/>
        <p:txBody>
          <a:bodyPr/>
          <a:lstStyle/>
          <a:p>
            <a:fld id="{BC07D5F0-2197-445F-8EB2-A3AD54A076C5}" type="slidenum">
              <a:rPr lang="en-US" smtClean="0"/>
              <a:t>1</a:t>
            </a:fld>
            <a:endParaRPr lang="en-US"/>
          </a:p>
        </p:txBody>
      </p:sp>
      <p:sp>
        <p:nvSpPr>
          <p:cNvPr id="7" name="TextBox 6"/>
          <p:cNvSpPr txBox="1"/>
          <p:nvPr/>
        </p:nvSpPr>
        <p:spPr>
          <a:xfrm>
            <a:off x="3352800" y="152400"/>
            <a:ext cx="2245871" cy="707886"/>
          </a:xfrm>
          <a:prstGeom prst="rect">
            <a:avLst/>
          </a:prstGeom>
          <a:noFill/>
        </p:spPr>
        <p:txBody>
          <a:bodyPr wrap="none" rtlCol="0">
            <a:spAutoFit/>
          </a:bodyPr>
          <a:lstStyle/>
          <a:p>
            <a:r>
              <a:rPr lang="en-US" sz="4000" b="1" dirty="0">
                <a:solidFill>
                  <a:srgbClr val="FF0000"/>
                </a:solidFill>
              </a:rPr>
              <a:t>Chapter 6</a:t>
            </a:r>
          </a:p>
        </p:txBody>
      </p:sp>
    </p:spTree>
    <p:extLst>
      <p:ext uri="{BB962C8B-B14F-4D97-AF65-F5344CB8AC3E}">
        <p14:creationId xmlns:p14="http://schemas.microsoft.com/office/powerpoint/2010/main" val="4191313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 Lived Well</a:t>
            </a:r>
          </a:p>
        </p:txBody>
      </p:sp>
      <p:sp>
        <p:nvSpPr>
          <p:cNvPr id="4" name="Slide Number Placeholder 3"/>
          <p:cNvSpPr>
            <a:spLocks noGrp="1"/>
          </p:cNvSpPr>
          <p:nvPr>
            <p:ph type="sldNum" sz="quarter" idx="12"/>
          </p:nvPr>
        </p:nvSpPr>
        <p:spPr/>
        <p:txBody>
          <a:bodyPr/>
          <a:lstStyle/>
          <a:p>
            <a:fld id="{BC07D5F0-2197-445F-8EB2-A3AD54A076C5}" type="slidenum">
              <a:rPr lang="en-US" smtClean="0"/>
              <a:t>2</a:t>
            </a:fld>
            <a:endParaRPr lang="en-US" dirty="0"/>
          </a:p>
        </p:txBody>
      </p:sp>
      <p:sp>
        <p:nvSpPr>
          <p:cNvPr id="6" name="Footer Placeholder 5"/>
          <p:cNvSpPr>
            <a:spLocks noGrp="1"/>
          </p:cNvSpPr>
          <p:nvPr>
            <p:ph type="ftr" sz="quarter" idx="11"/>
          </p:nvPr>
        </p:nvSpPr>
        <p:spPr/>
        <p:txBody>
          <a:bodyPr/>
          <a:lstStyle/>
          <a:p>
            <a:r>
              <a:rPr lang="en-US"/>
              <a:t>© 2019 Václav Rajlich</a:t>
            </a:r>
            <a:endParaRPr lang="en-US" dirty="0"/>
          </a:p>
        </p:txBody>
      </p:sp>
      <p:pic>
        <p:nvPicPr>
          <p:cNvPr id="11" name="Content Placeholder 10" descr="Two people standing in a field&#10;&#10;Description automatically generated">
            <a:extLst>
              <a:ext uri="{FF2B5EF4-FFF2-40B4-BE49-F238E27FC236}">
                <a16:creationId xmlns:a16="http://schemas.microsoft.com/office/drawing/2014/main" id="{2619F331-ADC4-4531-83C2-E4A3426CD5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6259" y="1600200"/>
            <a:ext cx="7133341" cy="4644369"/>
          </a:xfrm>
        </p:spPr>
      </p:pic>
    </p:spTree>
    <p:extLst>
      <p:ext uri="{BB962C8B-B14F-4D97-AF65-F5344CB8AC3E}">
        <p14:creationId xmlns:p14="http://schemas.microsoft.com/office/powerpoint/2010/main" val="2978593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Summary of reasoning within pillars</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a:t>Prohibited Acts: Stay far away from the brink</a:t>
            </a:r>
          </a:p>
          <a:p>
            <a:r>
              <a:rPr lang="en-US" dirty="0"/>
              <a:t>Prescriptions: Find the right solution to problems encountered along the way</a:t>
            </a:r>
          </a:p>
          <a:p>
            <a:r>
              <a:rPr lang="en-US" dirty="0"/>
              <a:t>Priorities: Concentrate on the goal</a:t>
            </a:r>
          </a:p>
          <a:p>
            <a:pPr lvl="1"/>
            <a:r>
              <a:rPr lang="en-US" dirty="0"/>
              <a:t>“Keep your eyes on the ball”</a:t>
            </a:r>
          </a:p>
          <a:p>
            <a:r>
              <a:rPr lang="en-US" dirty="0"/>
              <a:t>Providence and Grace: You need outside help, particularly God’s help</a:t>
            </a:r>
          </a:p>
          <a:p>
            <a:pPr lvl="1"/>
            <a:r>
              <a:rPr lang="en-US" dirty="0"/>
              <a:t>Seek it</a:t>
            </a:r>
          </a:p>
          <a:p>
            <a:pPr lvl="1"/>
            <a:r>
              <a:rPr lang="en-US" dirty="0"/>
              <a:t>Treasure it</a:t>
            </a:r>
            <a:br>
              <a:rPr lang="en-US" dirty="0"/>
            </a:b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3</a:t>
            </a:fld>
            <a:endParaRPr lang="en-US" dirty="0"/>
          </a:p>
        </p:txBody>
      </p:sp>
      <p:sp>
        <p:nvSpPr>
          <p:cNvPr id="6" name="Footer Placeholder 5"/>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2254709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77E70-8B68-411F-A7DA-8B5BEFC1E5B7}"/>
              </a:ext>
            </a:extLst>
          </p:cNvPr>
          <p:cNvSpPr>
            <a:spLocks noGrp="1"/>
          </p:cNvSpPr>
          <p:nvPr>
            <p:ph type="title"/>
          </p:nvPr>
        </p:nvSpPr>
        <p:spPr/>
        <p:txBody>
          <a:bodyPr>
            <a:normAutofit/>
          </a:bodyPr>
          <a:lstStyle/>
          <a:p>
            <a:r>
              <a:rPr lang="en-US" dirty="0"/>
              <a:t>Precedence among the pillars</a:t>
            </a:r>
          </a:p>
        </p:txBody>
      </p:sp>
      <p:sp>
        <p:nvSpPr>
          <p:cNvPr id="3" name="Content Placeholder 2">
            <a:extLst>
              <a:ext uri="{FF2B5EF4-FFF2-40B4-BE49-F238E27FC236}">
                <a16:creationId xmlns:a16="http://schemas.microsoft.com/office/drawing/2014/main" id="{20797785-B6B1-4DC2-B8FB-7AAFED94CDC0}"/>
              </a:ext>
            </a:extLst>
          </p:cNvPr>
          <p:cNvSpPr>
            <a:spLocks noGrp="1"/>
          </p:cNvSpPr>
          <p:nvPr>
            <p:ph idx="1"/>
          </p:nvPr>
        </p:nvSpPr>
        <p:spPr/>
        <p:txBody>
          <a:bodyPr>
            <a:normAutofit/>
          </a:bodyPr>
          <a:lstStyle/>
          <a:p>
            <a:r>
              <a:rPr lang="en-US" dirty="0"/>
              <a:t>A single act may involve more than one pillar</a:t>
            </a:r>
          </a:p>
          <a:p>
            <a:r>
              <a:rPr lang="en-US" dirty="0"/>
              <a:t>Different pillars may give conflicting advice</a:t>
            </a:r>
          </a:p>
          <a:p>
            <a:pPr lvl="1"/>
            <a:r>
              <a:rPr lang="en-US" dirty="0"/>
              <a:t>Precedence among the pillars</a:t>
            </a:r>
          </a:p>
          <a:p>
            <a:r>
              <a:rPr lang="en-US" dirty="0"/>
              <a:t> Violation of prohibitions can completely destroy the hope to reach the big goal</a:t>
            </a:r>
          </a:p>
          <a:p>
            <a:pPr lvl="1"/>
            <a:r>
              <a:rPr lang="en-US" dirty="0"/>
              <a:t>Therefore prohibitions always have precedence over all other pillars </a:t>
            </a:r>
          </a:p>
          <a:p>
            <a:pPr lvl="1"/>
            <a:r>
              <a:rPr lang="en-US" dirty="0"/>
              <a:t>“Intrinsic evil” in encyclical Veritatis Splendor</a:t>
            </a:r>
          </a:p>
          <a:p>
            <a:pPr marL="0" indent="0">
              <a:buNone/>
            </a:pPr>
            <a:endParaRPr lang="en-US" dirty="0"/>
          </a:p>
          <a:p>
            <a:endParaRPr lang="en-US" dirty="0"/>
          </a:p>
          <a:p>
            <a:pPr marL="0" indent="0">
              <a:buNone/>
            </a:pPr>
            <a:endParaRPr lang="en-US" dirty="0"/>
          </a:p>
          <a:p>
            <a:endParaRPr lang="en-US" dirty="0"/>
          </a:p>
          <a:p>
            <a:endParaRPr lang="en-US" dirty="0"/>
          </a:p>
        </p:txBody>
      </p:sp>
      <p:sp>
        <p:nvSpPr>
          <p:cNvPr id="4" name="Footer Placeholder 3">
            <a:extLst>
              <a:ext uri="{FF2B5EF4-FFF2-40B4-BE49-F238E27FC236}">
                <a16:creationId xmlns:a16="http://schemas.microsoft.com/office/drawing/2014/main" id="{3913D1A6-71D3-43AC-99D9-451968C2CED0}"/>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4F611016-58BB-4B15-9BB8-B2A4A8340C8E}"/>
              </a:ext>
            </a:extLst>
          </p:cNvPr>
          <p:cNvSpPr>
            <a:spLocks noGrp="1"/>
          </p:cNvSpPr>
          <p:nvPr>
            <p:ph type="sldNum" sz="quarter" idx="12"/>
          </p:nvPr>
        </p:nvSpPr>
        <p:spPr/>
        <p:txBody>
          <a:bodyPr/>
          <a:lstStyle/>
          <a:p>
            <a:fld id="{BC07D5F0-2197-445F-8EB2-A3AD54A076C5}" type="slidenum">
              <a:rPr lang="en-US" smtClean="0"/>
              <a:t>4</a:t>
            </a:fld>
            <a:endParaRPr lang="en-US" dirty="0"/>
          </a:p>
        </p:txBody>
      </p:sp>
    </p:spTree>
    <p:extLst>
      <p:ext uri="{BB962C8B-B14F-4D97-AF65-F5344CB8AC3E}">
        <p14:creationId xmlns:p14="http://schemas.microsoft.com/office/powerpoint/2010/main" val="3987479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51C33-9ED4-4EDA-B1C5-3D44B27A0265}"/>
              </a:ext>
            </a:extLst>
          </p:cNvPr>
          <p:cNvSpPr>
            <a:spLocks noGrp="1"/>
          </p:cNvSpPr>
          <p:nvPr>
            <p:ph type="title"/>
          </p:nvPr>
        </p:nvSpPr>
        <p:spPr/>
        <p:txBody>
          <a:bodyPr/>
          <a:lstStyle/>
          <a:p>
            <a:r>
              <a:rPr lang="en-US" dirty="0"/>
              <a:t>Additional precedence</a:t>
            </a:r>
          </a:p>
        </p:txBody>
      </p:sp>
      <p:sp>
        <p:nvSpPr>
          <p:cNvPr id="3" name="Content Placeholder 2">
            <a:extLst>
              <a:ext uri="{FF2B5EF4-FFF2-40B4-BE49-F238E27FC236}">
                <a16:creationId xmlns:a16="http://schemas.microsoft.com/office/drawing/2014/main" id="{21C1F89C-1459-47A9-A31C-4DA4D0DB4073}"/>
              </a:ext>
            </a:extLst>
          </p:cNvPr>
          <p:cNvSpPr>
            <a:spLocks noGrp="1"/>
          </p:cNvSpPr>
          <p:nvPr>
            <p:ph idx="1"/>
          </p:nvPr>
        </p:nvSpPr>
        <p:spPr>
          <a:xfrm>
            <a:off x="457200" y="1600199"/>
            <a:ext cx="8229600" cy="5121275"/>
          </a:xfrm>
        </p:spPr>
        <p:txBody>
          <a:bodyPr>
            <a:normAutofit fontScale="92500" lnSpcReduction="20000"/>
          </a:bodyPr>
          <a:lstStyle/>
          <a:p>
            <a:r>
              <a:rPr lang="en-US" sz="4200" dirty="0"/>
              <a:t>Choose the Kingdom of God over all earthly goods </a:t>
            </a:r>
          </a:p>
          <a:p>
            <a:pPr lvl="1"/>
            <a:r>
              <a:rPr lang="en-US" sz="3400" dirty="0"/>
              <a:t>“Priorities” pillar</a:t>
            </a:r>
          </a:p>
          <a:p>
            <a:r>
              <a:rPr lang="en-US" sz="3800" dirty="0"/>
              <a:t>Priorities among prescriptions</a:t>
            </a:r>
          </a:p>
          <a:p>
            <a:pPr lvl="1"/>
            <a:r>
              <a:rPr lang="en-US" dirty="0"/>
              <a:t>Merciful justice is a particularly important  </a:t>
            </a:r>
          </a:p>
          <a:p>
            <a:pPr lvl="1"/>
            <a:r>
              <a:rPr lang="en-US" dirty="0"/>
              <a:t>It requires rationality, humility</a:t>
            </a:r>
            <a:r>
              <a:rPr lang="en-US" strike="sngStrike" dirty="0"/>
              <a:t>,</a:t>
            </a:r>
            <a:r>
              <a:rPr lang="en-US" dirty="0"/>
              <a:t> and fortitude</a:t>
            </a:r>
          </a:p>
          <a:p>
            <a:pPr lvl="1"/>
            <a:r>
              <a:rPr lang="en-US" dirty="0"/>
              <a:t>It cannot contradict moral prohibitions </a:t>
            </a:r>
          </a:p>
          <a:p>
            <a:r>
              <a:rPr lang="en-US" sz="3800" dirty="0"/>
              <a:t>Our own salvation has priority</a:t>
            </a:r>
          </a:p>
          <a:p>
            <a:pPr lvl="1"/>
            <a:r>
              <a:rPr lang="en-US" dirty="0"/>
              <a:t>Over the help to others </a:t>
            </a:r>
          </a:p>
          <a:p>
            <a:pPr lvl="1"/>
            <a:r>
              <a:rPr lang="en-US" dirty="0"/>
              <a:t>The parable of the wise and foolish virgins (Mt 25:1-13)</a:t>
            </a:r>
          </a:p>
          <a:p>
            <a:endParaRPr lang="en-US" dirty="0"/>
          </a:p>
        </p:txBody>
      </p:sp>
      <p:sp>
        <p:nvSpPr>
          <p:cNvPr id="4" name="Footer Placeholder 3">
            <a:extLst>
              <a:ext uri="{FF2B5EF4-FFF2-40B4-BE49-F238E27FC236}">
                <a16:creationId xmlns:a16="http://schemas.microsoft.com/office/drawing/2014/main" id="{94AE5A8D-CD7B-4E84-A37E-2921F40BE834}"/>
              </a:ext>
            </a:extLst>
          </p:cNvPr>
          <p:cNvSpPr>
            <a:spLocks noGrp="1"/>
          </p:cNvSpPr>
          <p:nvPr>
            <p:ph type="ftr" sz="quarter" idx="11"/>
          </p:nvPr>
        </p:nvSpPr>
        <p:spPr/>
        <p:txBody>
          <a:bodyPr/>
          <a:lstStyle/>
          <a:p>
            <a:r>
              <a:rPr lang="en-US" dirty="0"/>
              <a:t>© 2019 Václav Rajlich</a:t>
            </a:r>
          </a:p>
        </p:txBody>
      </p:sp>
      <p:sp>
        <p:nvSpPr>
          <p:cNvPr id="5" name="Slide Number Placeholder 4">
            <a:extLst>
              <a:ext uri="{FF2B5EF4-FFF2-40B4-BE49-F238E27FC236}">
                <a16:creationId xmlns:a16="http://schemas.microsoft.com/office/drawing/2014/main" id="{E9BE3D4A-221F-4248-9341-DD0C37D1A0E6}"/>
              </a:ext>
            </a:extLst>
          </p:cNvPr>
          <p:cNvSpPr>
            <a:spLocks noGrp="1"/>
          </p:cNvSpPr>
          <p:nvPr>
            <p:ph type="sldNum" sz="quarter" idx="12"/>
          </p:nvPr>
        </p:nvSpPr>
        <p:spPr/>
        <p:txBody>
          <a:bodyPr/>
          <a:lstStyle/>
          <a:p>
            <a:fld id="{BC07D5F0-2197-445F-8EB2-A3AD54A076C5}" type="slidenum">
              <a:rPr lang="en-US" smtClean="0"/>
              <a:t>5</a:t>
            </a:fld>
            <a:endParaRPr lang="en-US" dirty="0"/>
          </a:p>
        </p:txBody>
      </p:sp>
    </p:spTree>
    <p:extLst>
      <p:ext uri="{BB962C8B-B14F-4D97-AF65-F5344CB8AC3E}">
        <p14:creationId xmlns:p14="http://schemas.microsoft.com/office/powerpoint/2010/main" val="1513063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61EFC-7942-4AA0-8755-6013E088C3CA}"/>
              </a:ext>
            </a:extLst>
          </p:cNvPr>
          <p:cNvSpPr>
            <a:spLocks noGrp="1"/>
          </p:cNvSpPr>
          <p:nvPr>
            <p:ph type="title"/>
          </p:nvPr>
        </p:nvSpPr>
        <p:spPr/>
        <p:txBody>
          <a:bodyPr/>
          <a:lstStyle/>
          <a:p>
            <a:r>
              <a:rPr lang="en-US" dirty="0"/>
              <a:t>Additional prescription: Sabbath</a:t>
            </a:r>
          </a:p>
        </p:txBody>
      </p:sp>
      <p:sp>
        <p:nvSpPr>
          <p:cNvPr id="3" name="Content Placeholder 2">
            <a:extLst>
              <a:ext uri="{FF2B5EF4-FFF2-40B4-BE49-F238E27FC236}">
                <a16:creationId xmlns:a16="http://schemas.microsoft.com/office/drawing/2014/main" id="{712602CA-CB48-4982-BB09-E16908E41ECF}"/>
              </a:ext>
            </a:extLst>
          </p:cNvPr>
          <p:cNvSpPr>
            <a:spLocks noGrp="1"/>
          </p:cNvSpPr>
          <p:nvPr>
            <p:ph idx="1"/>
          </p:nvPr>
        </p:nvSpPr>
        <p:spPr>
          <a:xfrm>
            <a:off x="457200" y="1600200"/>
            <a:ext cx="8229600" cy="4572000"/>
          </a:xfrm>
        </p:spPr>
        <p:txBody>
          <a:bodyPr>
            <a:normAutofit/>
          </a:bodyPr>
          <a:lstStyle/>
          <a:p>
            <a:r>
              <a:rPr lang="en-US" dirty="0"/>
              <a:t>The Pharisees incorrectly applied “stay far away from the brink” type of reasoning</a:t>
            </a:r>
          </a:p>
          <a:p>
            <a:pPr lvl="1"/>
            <a:r>
              <a:rPr lang="en-US" dirty="0"/>
              <a:t>They assembled lists of activities they thought were prohibited on the Sabbath </a:t>
            </a:r>
          </a:p>
          <a:p>
            <a:pPr lvl="1"/>
            <a:r>
              <a:rPr lang="en-US" dirty="0"/>
              <a:t>Turned the Sabbath into an excess of oppressive and unreasonable restrictions</a:t>
            </a:r>
          </a:p>
          <a:p>
            <a:pPr lvl="1"/>
            <a:r>
              <a:rPr lang="en-US" dirty="0"/>
              <a:t>Jesus puts the Sabbath into proper perspective: ‘The Sabbath was made for man, not man for the Sabbath’ (Mk 2:27)</a:t>
            </a:r>
          </a:p>
        </p:txBody>
      </p:sp>
      <p:sp>
        <p:nvSpPr>
          <p:cNvPr id="4" name="Footer Placeholder 3">
            <a:extLst>
              <a:ext uri="{FF2B5EF4-FFF2-40B4-BE49-F238E27FC236}">
                <a16:creationId xmlns:a16="http://schemas.microsoft.com/office/drawing/2014/main" id="{05EF4BF8-722C-43D8-839D-D34C74827B47}"/>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DF399B9B-BEB7-45A2-AB48-D89CB08FDA9B}"/>
              </a:ext>
            </a:extLst>
          </p:cNvPr>
          <p:cNvSpPr>
            <a:spLocks noGrp="1"/>
          </p:cNvSpPr>
          <p:nvPr>
            <p:ph type="sldNum" sz="quarter" idx="12"/>
          </p:nvPr>
        </p:nvSpPr>
        <p:spPr/>
        <p:txBody>
          <a:bodyPr/>
          <a:lstStyle/>
          <a:p>
            <a:fld id="{BC07D5F0-2197-445F-8EB2-A3AD54A076C5}" type="slidenum">
              <a:rPr lang="en-US" smtClean="0"/>
              <a:t>6</a:t>
            </a:fld>
            <a:endParaRPr lang="en-US" dirty="0"/>
          </a:p>
        </p:txBody>
      </p:sp>
    </p:spTree>
    <p:extLst>
      <p:ext uri="{BB962C8B-B14F-4D97-AF65-F5344CB8AC3E}">
        <p14:creationId xmlns:p14="http://schemas.microsoft.com/office/powerpoint/2010/main" val="490617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714D7-D8F3-43F1-B4EF-1A5F88070FEE}"/>
              </a:ext>
            </a:extLst>
          </p:cNvPr>
          <p:cNvSpPr>
            <a:spLocks noGrp="1"/>
          </p:cNvSpPr>
          <p:nvPr>
            <p:ph type="title"/>
          </p:nvPr>
        </p:nvSpPr>
        <p:spPr/>
        <p:txBody>
          <a:bodyPr/>
          <a:lstStyle/>
          <a:p>
            <a:r>
              <a:rPr lang="en-US" dirty="0"/>
              <a:t>Honor Your Father and Mother</a:t>
            </a:r>
          </a:p>
        </p:txBody>
      </p:sp>
      <p:sp>
        <p:nvSpPr>
          <p:cNvPr id="3" name="Content Placeholder 2">
            <a:extLst>
              <a:ext uri="{FF2B5EF4-FFF2-40B4-BE49-F238E27FC236}">
                <a16:creationId xmlns:a16="http://schemas.microsoft.com/office/drawing/2014/main" id="{4450E8C8-7FB8-476D-A39D-373D11457E2B}"/>
              </a:ext>
            </a:extLst>
          </p:cNvPr>
          <p:cNvSpPr>
            <a:spLocks noGrp="1"/>
          </p:cNvSpPr>
          <p:nvPr>
            <p:ph idx="1"/>
          </p:nvPr>
        </p:nvSpPr>
        <p:spPr/>
        <p:txBody>
          <a:bodyPr/>
          <a:lstStyle/>
          <a:p>
            <a:r>
              <a:rPr lang="en-US" dirty="0"/>
              <a:t>Has to be lived differently in different phases of human life</a:t>
            </a:r>
          </a:p>
          <a:p>
            <a:r>
              <a:rPr lang="en-US" dirty="0"/>
              <a:t>Dependent children</a:t>
            </a:r>
          </a:p>
          <a:p>
            <a:pPr lvl="1"/>
            <a:r>
              <a:rPr lang="en-US" dirty="0"/>
              <a:t>“And he (Jesus) went down with them and came to Nazareth, and was </a:t>
            </a:r>
            <a:r>
              <a:rPr lang="en-US" dirty="0">
                <a:highlight>
                  <a:srgbClr val="FFFF00"/>
                </a:highlight>
              </a:rPr>
              <a:t>obedient</a:t>
            </a:r>
            <a:r>
              <a:rPr lang="en-US" dirty="0"/>
              <a:t> to them” (Lk 2:51)</a:t>
            </a:r>
          </a:p>
          <a:p>
            <a:r>
              <a:rPr lang="en-US" dirty="0"/>
              <a:t>Adults</a:t>
            </a:r>
          </a:p>
          <a:p>
            <a:pPr lvl="1"/>
            <a:r>
              <a:rPr lang="en-US" dirty="0"/>
              <a:t>Have to fulfill God’s plan in their lives, even if it contradicts their parents’ wishes</a:t>
            </a:r>
          </a:p>
        </p:txBody>
      </p:sp>
      <p:sp>
        <p:nvSpPr>
          <p:cNvPr id="4" name="Footer Placeholder 3">
            <a:extLst>
              <a:ext uri="{FF2B5EF4-FFF2-40B4-BE49-F238E27FC236}">
                <a16:creationId xmlns:a16="http://schemas.microsoft.com/office/drawing/2014/main" id="{DA45B050-4C5A-44A5-9E60-B781E3AB7074}"/>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A9D6E5B5-FDEA-4921-B28D-DA44CCF33A40}"/>
              </a:ext>
            </a:extLst>
          </p:cNvPr>
          <p:cNvSpPr>
            <a:spLocks noGrp="1"/>
          </p:cNvSpPr>
          <p:nvPr>
            <p:ph type="sldNum" sz="quarter" idx="12"/>
          </p:nvPr>
        </p:nvSpPr>
        <p:spPr/>
        <p:txBody>
          <a:bodyPr/>
          <a:lstStyle/>
          <a:p>
            <a:fld id="{BC07D5F0-2197-445F-8EB2-A3AD54A076C5}" type="slidenum">
              <a:rPr lang="en-US" smtClean="0"/>
              <a:t>7</a:t>
            </a:fld>
            <a:endParaRPr lang="en-US" dirty="0"/>
          </a:p>
        </p:txBody>
      </p:sp>
    </p:spTree>
    <p:extLst>
      <p:ext uri="{BB962C8B-B14F-4D97-AF65-F5344CB8AC3E}">
        <p14:creationId xmlns:p14="http://schemas.microsoft.com/office/powerpoint/2010/main" val="612283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56896-6E0E-49D2-A8AE-B2DC26DCD792}"/>
              </a:ext>
            </a:extLst>
          </p:cNvPr>
          <p:cNvSpPr>
            <a:spLocks noGrp="1"/>
          </p:cNvSpPr>
          <p:nvPr>
            <p:ph type="title"/>
          </p:nvPr>
        </p:nvSpPr>
        <p:spPr/>
        <p:txBody>
          <a:bodyPr/>
          <a:lstStyle/>
          <a:p>
            <a:r>
              <a:rPr lang="en-US" dirty="0"/>
              <a:t>Old parents</a:t>
            </a:r>
          </a:p>
        </p:txBody>
      </p:sp>
      <p:sp>
        <p:nvSpPr>
          <p:cNvPr id="3" name="Content Placeholder 2">
            <a:extLst>
              <a:ext uri="{FF2B5EF4-FFF2-40B4-BE49-F238E27FC236}">
                <a16:creationId xmlns:a16="http://schemas.microsoft.com/office/drawing/2014/main" id="{0E7AE754-C449-408B-B539-B6047F79F5F3}"/>
              </a:ext>
            </a:extLst>
          </p:cNvPr>
          <p:cNvSpPr>
            <a:spLocks noGrp="1"/>
          </p:cNvSpPr>
          <p:nvPr>
            <p:ph idx="1"/>
          </p:nvPr>
        </p:nvSpPr>
        <p:spPr>
          <a:xfrm>
            <a:off x="304800" y="1600200"/>
            <a:ext cx="8458200" cy="4525963"/>
          </a:xfrm>
        </p:spPr>
        <p:txBody>
          <a:bodyPr/>
          <a:lstStyle/>
          <a:p>
            <a:r>
              <a:rPr lang="en-US" dirty="0"/>
              <a:t>No longer able to care for themselves</a:t>
            </a:r>
          </a:p>
          <a:p>
            <a:pPr lvl="1"/>
            <a:r>
              <a:rPr lang="en-US" dirty="0"/>
              <a:t>Their children have to step in and take care of them</a:t>
            </a:r>
          </a:p>
          <a:p>
            <a:pPr lvl="1"/>
            <a:r>
              <a:rPr lang="en-US" dirty="0"/>
              <a:t>Jesus entrusted his mother to the care of St. John (Jn 19:25-27)</a:t>
            </a:r>
          </a:p>
        </p:txBody>
      </p:sp>
      <p:sp>
        <p:nvSpPr>
          <p:cNvPr id="4" name="Footer Placeholder 3">
            <a:extLst>
              <a:ext uri="{FF2B5EF4-FFF2-40B4-BE49-F238E27FC236}">
                <a16:creationId xmlns:a16="http://schemas.microsoft.com/office/drawing/2014/main" id="{73624B52-A0A1-4CF9-8272-F8E099FE08DB}"/>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1C4B044F-A2D0-4AD3-8453-C85EF860EA38}"/>
              </a:ext>
            </a:extLst>
          </p:cNvPr>
          <p:cNvSpPr>
            <a:spLocks noGrp="1"/>
          </p:cNvSpPr>
          <p:nvPr>
            <p:ph type="sldNum" sz="quarter" idx="12"/>
          </p:nvPr>
        </p:nvSpPr>
        <p:spPr/>
        <p:txBody>
          <a:bodyPr/>
          <a:lstStyle/>
          <a:p>
            <a:fld id="{BC07D5F0-2197-445F-8EB2-A3AD54A076C5}" type="slidenum">
              <a:rPr lang="en-US" smtClean="0"/>
              <a:t>8</a:t>
            </a:fld>
            <a:endParaRPr lang="en-US" dirty="0"/>
          </a:p>
        </p:txBody>
      </p:sp>
    </p:spTree>
    <p:extLst>
      <p:ext uri="{BB962C8B-B14F-4D97-AF65-F5344CB8AC3E}">
        <p14:creationId xmlns:p14="http://schemas.microsoft.com/office/powerpoint/2010/main" val="1401164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55A39-7B91-4761-859E-04FE0777C7E8}"/>
              </a:ext>
            </a:extLst>
          </p:cNvPr>
          <p:cNvSpPr>
            <a:spLocks noGrp="1"/>
          </p:cNvSpPr>
          <p:nvPr>
            <p:ph type="title"/>
          </p:nvPr>
        </p:nvSpPr>
        <p:spPr/>
        <p:txBody>
          <a:bodyPr>
            <a:normAutofit fontScale="90000"/>
          </a:bodyPr>
          <a:lstStyle/>
          <a:p>
            <a:r>
              <a:rPr lang="en-US" dirty="0"/>
              <a:t>Answers to Some Simplistic Ethical Theories</a:t>
            </a:r>
          </a:p>
        </p:txBody>
      </p:sp>
      <p:sp>
        <p:nvSpPr>
          <p:cNvPr id="3" name="Content Placeholder 2">
            <a:extLst>
              <a:ext uri="{FF2B5EF4-FFF2-40B4-BE49-F238E27FC236}">
                <a16:creationId xmlns:a16="http://schemas.microsoft.com/office/drawing/2014/main" id="{F3C33BA9-6C9D-40B4-BB1E-B3C7433AFACC}"/>
              </a:ext>
            </a:extLst>
          </p:cNvPr>
          <p:cNvSpPr>
            <a:spLocks noGrp="1"/>
          </p:cNvSpPr>
          <p:nvPr>
            <p:ph idx="1"/>
          </p:nvPr>
        </p:nvSpPr>
        <p:spPr/>
        <p:txBody>
          <a:bodyPr>
            <a:normAutofit lnSpcReduction="10000"/>
          </a:bodyPr>
          <a:lstStyle/>
          <a:p>
            <a:r>
              <a:rPr lang="en-US" dirty="0"/>
              <a:t>Authentic </a:t>
            </a:r>
            <a:r>
              <a:rPr lang="en-US" dirty="0">
                <a:highlight>
                  <a:srgbClr val="FFFF00"/>
                </a:highlight>
              </a:rPr>
              <a:t>freedom</a:t>
            </a:r>
            <a:r>
              <a:rPr lang="en-US" dirty="0"/>
              <a:t> is an indispensable component of living a moral life</a:t>
            </a:r>
          </a:p>
          <a:p>
            <a:pPr lvl="1"/>
            <a:r>
              <a:rPr lang="en-US" dirty="0"/>
              <a:t>“You were bought with a price; do not become slaves of men” (1 Cor 7:23)</a:t>
            </a:r>
          </a:p>
          <a:p>
            <a:r>
              <a:rPr lang="en-US" dirty="0"/>
              <a:t>Simplistically understood freedom is a right to do whatever the actor momentarily pleases</a:t>
            </a:r>
          </a:p>
          <a:p>
            <a:r>
              <a:rPr lang="en-US" dirty="0"/>
              <a:t>Freedom is better understood as an opportunity to do things that are good for us</a:t>
            </a:r>
          </a:p>
          <a:p>
            <a:pPr lvl="1"/>
            <a:r>
              <a:rPr lang="en-US" dirty="0"/>
              <a:t>Big goals require discipline </a:t>
            </a:r>
          </a:p>
          <a:p>
            <a:pPr lvl="1"/>
            <a:endParaRPr lang="en-US" dirty="0"/>
          </a:p>
        </p:txBody>
      </p:sp>
      <p:sp>
        <p:nvSpPr>
          <p:cNvPr id="4" name="Footer Placeholder 3">
            <a:extLst>
              <a:ext uri="{FF2B5EF4-FFF2-40B4-BE49-F238E27FC236}">
                <a16:creationId xmlns:a16="http://schemas.microsoft.com/office/drawing/2014/main" id="{CAB88BF9-8EDE-4366-A32A-3DEF3AB63411}"/>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08A392E3-5A20-4024-BBDE-4DE1DF0D982C}"/>
              </a:ext>
            </a:extLst>
          </p:cNvPr>
          <p:cNvSpPr>
            <a:spLocks noGrp="1"/>
          </p:cNvSpPr>
          <p:nvPr>
            <p:ph type="sldNum" sz="quarter" idx="12"/>
          </p:nvPr>
        </p:nvSpPr>
        <p:spPr/>
        <p:txBody>
          <a:bodyPr/>
          <a:lstStyle/>
          <a:p>
            <a:fld id="{BC07D5F0-2197-445F-8EB2-A3AD54A076C5}" type="slidenum">
              <a:rPr lang="en-US" smtClean="0"/>
              <a:t>9</a:t>
            </a:fld>
            <a:endParaRPr lang="en-US" dirty="0"/>
          </a:p>
        </p:txBody>
      </p:sp>
    </p:spTree>
    <p:extLst>
      <p:ext uri="{BB962C8B-B14F-4D97-AF65-F5344CB8AC3E}">
        <p14:creationId xmlns:p14="http://schemas.microsoft.com/office/powerpoint/2010/main" val="1317110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4E2A8-61AA-4CF0-B780-9EE213D06F0E}"/>
              </a:ext>
            </a:extLst>
          </p:cNvPr>
          <p:cNvSpPr>
            <a:spLocks noGrp="1"/>
          </p:cNvSpPr>
          <p:nvPr>
            <p:ph type="title"/>
          </p:nvPr>
        </p:nvSpPr>
        <p:spPr/>
        <p:txBody>
          <a:bodyPr/>
          <a:lstStyle/>
          <a:p>
            <a:r>
              <a:rPr lang="en-US" dirty="0"/>
              <a:t>Tolerance</a:t>
            </a:r>
          </a:p>
        </p:txBody>
      </p:sp>
      <p:sp>
        <p:nvSpPr>
          <p:cNvPr id="3" name="Content Placeholder 2">
            <a:extLst>
              <a:ext uri="{FF2B5EF4-FFF2-40B4-BE49-F238E27FC236}">
                <a16:creationId xmlns:a16="http://schemas.microsoft.com/office/drawing/2014/main" id="{BF702B91-AF89-4FFA-8470-270D16C3AE3E}"/>
              </a:ext>
            </a:extLst>
          </p:cNvPr>
          <p:cNvSpPr>
            <a:spLocks noGrp="1"/>
          </p:cNvSpPr>
          <p:nvPr>
            <p:ph idx="1"/>
          </p:nvPr>
        </p:nvSpPr>
        <p:spPr/>
        <p:txBody>
          <a:bodyPr/>
          <a:lstStyle/>
          <a:p>
            <a:r>
              <a:rPr lang="en-US" dirty="0"/>
              <a:t>Rejects misleading feelings or spurious generalizations</a:t>
            </a:r>
          </a:p>
          <a:p>
            <a:r>
              <a:rPr lang="en-US" dirty="0"/>
              <a:t>Sweet spot</a:t>
            </a:r>
          </a:p>
          <a:p>
            <a:pPr lvl="1"/>
            <a:r>
              <a:rPr lang="en-US" dirty="0">
                <a:solidFill>
                  <a:srgbClr val="FF0000"/>
                </a:solidFill>
              </a:rPr>
              <a:t>Deficiency:</a:t>
            </a:r>
            <a:r>
              <a:rPr lang="en-US" dirty="0"/>
              <a:t> Intolerance, bigotry</a:t>
            </a:r>
          </a:p>
          <a:p>
            <a:pPr lvl="1"/>
            <a:r>
              <a:rPr lang="en-US" dirty="0"/>
              <a:t>“Judge not, that you be not judged” (Mt 7:1) </a:t>
            </a:r>
          </a:p>
          <a:p>
            <a:pPr lvl="1"/>
            <a:r>
              <a:rPr lang="en-US" dirty="0">
                <a:solidFill>
                  <a:srgbClr val="FF0000"/>
                </a:solidFill>
              </a:rPr>
              <a:t>Excess: </a:t>
            </a:r>
            <a:r>
              <a:rPr lang="en-US" dirty="0"/>
              <a:t>Whitewashing, willful blindness</a:t>
            </a:r>
          </a:p>
          <a:p>
            <a:pPr lvl="1"/>
            <a:r>
              <a:rPr lang="en-US" dirty="0"/>
              <a:t>Can turn into participation in other people’s sins</a:t>
            </a:r>
          </a:p>
          <a:p>
            <a:pPr lvl="1"/>
            <a:r>
              <a:rPr lang="en-US" dirty="0"/>
              <a:t>Double standard</a:t>
            </a:r>
          </a:p>
        </p:txBody>
      </p:sp>
      <p:sp>
        <p:nvSpPr>
          <p:cNvPr id="4" name="Footer Placeholder 3">
            <a:extLst>
              <a:ext uri="{FF2B5EF4-FFF2-40B4-BE49-F238E27FC236}">
                <a16:creationId xmlns:a16="http://schemas.microsoft.com/office/drawing/2014/main" id="{C7EBDE4B-0634-4A8A-BBDF-293E878D28CB}"/>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BFB3BF38-3ACC-4D02-AC6D-A762037C55E4}"/>
              </a:ext>
            </a:extLst>
          </p:cNvPr>
          <p:cNvSpPr>
            <a:spLocks noGrp="1"/>
          </p:cNvSpPr>
          <p:nvPr>
            <p:ph type="sldNum" sz="quarter" idx="12"/>
          </p:nvPr>
        </p:nvSpPr>
        <p:spPr/>
        <p:txBody>
          <a:bodyPr/>
          <a:lstStyle/>
          <a:p>
            <a:fld id="{BC07D5F0-2197-445F-8EB2-A3AD54A076C5}" type="slidenum">
              <a:rPr lang="en-US" smtClean="0"/>
              <a:t>10</a:t>
            </a:fld>
            <a:endParaRPr lang="en-US" dirty="0"/>
          </a:p>
        </p:txBody>
      </p:sp>
    </p:spTree>
    <p:extLst>
      <p:ext uri="{BB962C8B-B14F-4D97-AF65-F5344CB8AC3E}">
        <p14:creationId xmlns:p14="http://schemas.microsoft.com/office/powerpoint/2010/main" val="1334651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848F4-F4C9-4398-850E-4F417AB0CA22}"/>
              </a:ext>
            </a:extLst>
          </p:cNvPr>
          <p:cNvSpPr>
            <a:spLocks noGrp="1"/>
          </p:cNvSpPr>
          <p:nvPr>
            <p:ph type="title"/>
          </p:nvPr>
        </p:nvSpPr>
        <p:spPr/>
        <p:txBody>
          <a:bodyPr/>
          <a:lstStyle/>
          <a:p>
            <a:r>
              <a:rPr lang="en-US" dirty="0"/>
              <a:t>Proportionalism</a:t>
            </a:r>
          </a:p>
        </p:txBody>
      </p:sp>
      <p:sp>
        <p:nvSpPr>
          <p:cNvPr id="3" name="Content Placeholder 2">
            <a:extLst>
              <a:ext uri="{FF2B5EF4-FFF2-40B4-BE49-F238E27FC236}">
                <a16:creationId xmlns:a16="http://schemas.microsoft.com/office/drawing/2014/main" id="{939B7F2B-200E-4CE6-A5AB-0EB1CF33437D}"/>
              </a:ext>
            </a:extLst>
          </p:cNvPr>
          <p:cNvSpPr>
            <a:spLocks noGrp="1"/>
          </p:cNvSpPr>
          <p:nvPr>
            <p:ph idx="1"/>
          </p:nvPr>
        </p:nvSpPr>
        <p:spPr/>
        <p:txBody>
          <a:bodyPr/>
          <a:lstStyle/>
          <a:p>
            <a:r>
              <a:rPr lang="en-US" dirty="0"/>
              <a:t>We weigh costs and benefits when shopping</a:t>
            </a:r>
          </a:p>
          <a:p>
            <a:pPr lvl="1"/>
            <a:r>
              <a:rPr lang="en-US" dirty="0"/>
              <a:t>Compare cost against the benefit </a:t>
            </a:r>
          </a:p>
          <a:p>
            <a:pPr lvl="1"/>
            <a:r>
              <a:rPr lang="en-US" dirty="0"/>
              <a:t>If cost/benefit is right, buy</a:t>
            </a:r>
          </a:p>
          <a:p>
            <a:pPr lvl="1"/>
            <a:r>
              <a:rPr lang="en-US" dirty="0"/>
              <a:t>Part of virtue of prudence</a:t>
            </a:r>
          </a:p>
          <a:p>
            <a:r>
              <a:rPr lang="en-US" dirty="0"/>
              <a:t>Morally wrong when trading off different kinds of evil</a:t>
            </a:r>
          </a:p>
          <a:p>
            <a:pPr lvl="1"/>
            <a:r>
              <a:rPr lang="en-US" dirty="0"/>
              <a:t>Choosing “lesser of two evils” is still choosing evil</a:t>
            </a:r>
          </a:p>
        </p:txBody>
      </p:sp>
      <p:sp>
        <p:nvSpPr>
          <p:cNvPr id="4" name="Footer Placeholder 3">
            <a:extLst>
              <a:ext uri="{FF2B5EF4-FFF2-40B4-BE49-F238E27FC236}">
                <a16:creationId xmlns:a16="http://schemas.microsoft.com/office/drawing/2014/main" id="{66A61054-0639-45BF-B956-8F52BF184B88}"/>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ABB40AB2-1EBA-4439-9A84-6F9895024C9E}"/>
              </a:ext>
            </a:extLst>
          </p:cNvPr>
          <p:cNvSpPr>
            <a:spLocks noGrp="1"/>
          </p:cNvSpPr>
          <p:nvPr>
            <p:ph type="sldNum" sz="quarter" idx="12"/>
          </p:nvPr>
        </p:nvSpPr>
        <p:spPr/>
        <p:txBody>
          <a:bodyPr/>
          <a:lstStyle/>
          <a:p>
            <a:fld id="{BC07D5F0-2197-445F-8EB2-A3AD54A076C5}" type="slidenum">
              <a:rPr lang="en-US" smtClean="0"/>
              <a:t>11</a:t>
            </a:fld>
            <a:endParaRPr lang="en-US" dirty="0"/>
          </a:p>
        </p:txBody>
      </p:sp>
    </p:spTree>
    <p:extLst>
      <p:ext uri="{BB962C8B-B14F-4D97-AF65-F5344CB8AC3E}">
        <p14:creationId xmlns:p14="http://schemas.microsoft.com/office/powerpoint/2010/main" val="725205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F503B-6049-4870-BC5E-C5C467A92618}"/>
              </a:ext>
            </a:extLst>
          </p:cNvPr>
          <p:cNvSpPr>
            <a:spLocks noGrp="1"/>
          </p:cNvSpPr>
          <p:nvPr>
            <p:ph type="title"/>
          </p:nvPr>
        </p:nvSpPr>
        <p:spPr>
          <a:xfrm>
            <a:off x="457200" y="274638"/>
            <a:ext cx="8229600" cy="1143000"/>
          </a:xfrm>
        </p:spPr>
        <p:txBody>
          <a:bodyPr/>
          <a:lstStyle/>
          <a:p>
            <a:r>
              <a:rPr lang="en-US" dirty="0"/>
              <a:t>Habits</a:t>
            </a:r>
          </a:p>
        </p:txBody>
      </p:sp>
      <p:sp>
        <p:nvSpPr>
          <p:cNvPr id="3" name="Content Placeholder 2">
            <a:extLst>
              <a:ext uri="{FF2B5EF4-FFF2-40B4-BE49-F238E27FC236}">
                <a16:creationId xmlns:a16="http://schemas.microsoft.com/office/drawing/2014/main" id="{53AD39DE-011C-4827-9927-E40F50E2A179}"/>
              </a:ext>
            </a:extLst>
          </p:cNvPr>
          <p:cNvSpPr>
            <a:spLocks noGrp="1"/>
          </p:cNvSpPr>
          <p:nvPr>
            <p:ph idx="1"/>
          </p:nvPr>
        </p:nvSpPr>
        <p:spPr/>
        <p:txBody>
          <a:bodyPr>
            <a:normAutofit fontScale="92500" lnSpcReduction="20000"/>
          </a:bodyPr>
          <a:lstStyle/>
          <a:p>
            <a:r>
              <a:rPr lang="en-US" sz="3500" dirty="0"/>
              <a:t>Repeated behaviors</a:t>
            </a:r>
          </a:p>
          <a:p>
            <a:r>
              <a:rPr lang="en-US" sz="3500" dirty="0"/>
              <a:t>Good habits are a great help</a:t>
            </a:r>
          </a:p>
          <a:p>
            <a:pPr lvl="1"/>
            <a:r>
              <a:rPr lang="en-US" sz="3000" dirty="0"/>
              <a:t>Bad habits are a grave hindrance</a:t>
            </a:r>
          </a:p>
          <a:p>
            <a:r>
              <a:rPr lang="en-US" sz="3500" dirty="0"/>
              <a:t>Persistent struggle to live well forms good habits</a:t>
            </a:r>
          </a:p>
          <a:p>
            <a:pPr lvl="1"/>
            <a:r>
              <a:rPr lang="en-US" sz="3000" dirty="0"/>
              <a:t>These habits make our future struggles easier </a:t>
            </a:r>
          </a:p>
          <a:p>
            <a:pPr lvl="1"/>
            <a:r>
              <a:rPr lang="en-US" sz="3000" dirty="0"/>
              <a:t>The first step towards developing a good habit is to think about it and give assent to it in our mind</a:t>
            </a:r>
          </a:p>
          <a:p>
            <a:pPr lvl="1"/>
            <a:r>
              <a:rPr lang="en-US" sz="3000" dirty="0"/>
              <a:t>That will make right decisions easier when the time to act comes</a:t>
            </a:r>
          </a:p>
        </p:txBody>
      </p:sp>
      <p:sp>
        <p:nvSpPr>
          <p:cNvPr id="4" name="Footer Placeholder 3">
            <a:extLst>
              <a:ext uri="{FF2B5EF4-FFF2-40B4-BE49-F238E27FC236}">
                <a16:creationId xmlns:a16="http://schemas.microsoft.com/office/drawing/2014/main" id="{3B1E5F74-26BC-4DA7-B954-13282C647F82}"/>
              </a:ext>
            </a:extLst>
          </p:cNvPr>
          <p:cNvSpPr>
            <a:spLocks noGrp="1"/>
          </p:cNvSpPr>
          <p:nvPr>
            <p:ph type="ftr" sz="quarter" idx="11"/>
          </p:nvPr>
        </p:nvSpPr>
        <p:spPr>
          <a:xfrm>
            <a:off x="3124200" y="6356350"/>
            <a:ext cx="2895600" cy="365125"/>
          </a:xfrm>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94592EA4-5063-4C1A-9A2D-B2EA953AC54C}"/>
              </a:ext>
            </a:extLst>
          </p:cNvPr>
          <p:cNvSpPr>
            <a:spLocks noGrp="1"/>
          </p:cNvSpPr>
          <p:nvPr>
            <p:ph type="sldNum" sz="quarter" idx="12"/>
          </p:nvPr>
        </p:nvSpPr>
        <p:spPr>
          <a:xfrm>
            <a:off x="6553200" y="6356350"/>
            <a:ext cx="2133600" cy="365125"/>
          </a:xfrm>
        </p:spPr>
        <p:txBody>
          <a:bodyPr/>
          <a:lstStyle/>
          <a:p>
            <a:fld id="{BC07D5F0-2197-445F-8EB2-A3AD54A076C5}" type="slidenum">
              <a:rPr lang="en-US" smtClean="0"/>
              <a:t>12</a:t>
            </a:fld>
            <a:endParaRPr lang="en-US" dirty="0"/>
          </a:p>
        </p:txBody>
      </p:sp>
    </p:spTree>
    <p:extLst>
      <p:ext uri="{BB962C8B-B14F-4D97-AF65-F5344CB8AC3E}">
        <p14:creationId xmlns:p14="http://schemas.microsoft.com/office/powerpoint/2010/main" val="1228485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27761-FF1C-4B6F-BB9D-9EDF23118102}"/>
              </a:ext>
            </a:extLst>
          </p:cNvPr>
          <p:cNvSpPr>
            <a:spLocks noGrp="1"/>
          </p:cNvSpPr>
          <p:nvPr>
            <p:ph type="title"/>
          </p:nvPr>
        </p:nvSpPr>
        <p:spPr/>
        <p:txBody>
          <a:bodyPr/>
          <a:lstStyle/>
          <a:p>
            <a:r>
              <a:rPr lang="en-US" dirty="0"/>
              <a:t>Moral character</a:t>
            </a:r>
          </a:p>
        </p:txBody>
      </p:sp>
      <p:sp>
        <p:nvSpPr>
          <p:cNvPr id="3" name="Content Placeholder 2">
            <a:extLst>
              <a:ext uri="{FF2B5EF4-FFF2-40B4-BE49-F238E27FC236}">
                <a16:creationId xmlns:a16="http://schemas.microsoft.com/office/drawing/2014/main" id="{78154542-DD34-4E83-96AD-FE065DDE36A1}"/>
              </a:ext>
            </a:extLst>
          </p:cNvPr>
          <p:cNvSpPr>
            <a:spLocks noGrp="1"/>
          </p:cNvSpPr>
          <p:nvPr>
            <p:ph idx="1"/>
          </p:nvPr>
        </p:nvSpPr>
        <p:spPr/>
        <p:txBody>
          <a:bodyPr/>
          <a:lstStyle/>
          <a:p>
            <a:r>
              <a:rPr lang="en-US" dirty="0"/>
              <a:t>Our “moral character” is the sum of all our habits</a:t>
            </a:r>
          </a:p>
          <a:p>
            <a:r>
              <a:rPr lang="en-US" dirty="0"/>
              <a:t>It is the best predictor of how we will act in the future</a:t>
            </a:r>
          </a:p>
          <a:p>
            <a:pPr lvl="1"/>
            <a:r>
              <a:rPr lang="en-US" dirty="0"/>
              <a:t>Occasionally people act “out of character,” in both positive or negative ways</a:t>
            </a:r>
          </a:p>
          <a:p>
            <a:pPr lvl="1"/>
            <a:r>
              <a:rPr lang="en-US" dirty="0"/>
              <a:t>That is relatively infrequent</a:t>
            </a:r>
          </a:p>
        </p:txBody>
      </p:sp>
      <p:sp>
        <p:nvSpPr>
          <p:cNvPr id="4" name="Footer Placeholder 3">
            <a:extLst>
              <a:ext uri="{FF2B5EF4-FFF2-40B4-BE49-F238E27FC236}">
                <a16:creationId xmlns:a16="http://schemas.microsoft.com/office/drawing/2014/main" id="{D98397B9-2E4B-48EB-9900-5AED1C1CD3FC}"/>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D5756763-6E3A-46AD-8268-05D6807B0250}"/>
              </a:ext>
            </a:extLst>
          </p:cNvPr>
          <p:cNvSpPr>
            <a:spLocks noGrp="1"/>
          </p:cNvSpPr>
          <p:nvPr>
            <p:ph type="sldNum" sz="quarter" idx="12"/>
          </p:nvPr>
        </p:nvSpPr>
        <p:spPr/>
        <p:txBody>
          <a:bodyPr/>
          <a:lstStyle/>
          <a:p>
            <a:fld id="{BC07D5F0-2197-445F-8EB2-A3AD54A076C5}" type="slidenum">
              <a:rPr lang="en-US" smtClean="0"/>
              <a:t>13</a:t>
            </a:fld>
            <a:endParaRPr lang="en-US" dirty="0"/>
          </a:p>
        </p:txBody>
      </p:sp>
    </p:spTree>
    <p:extLst>
      <p:ext uri="{BB962C8B-B14F-4D97-AF65-F5344CB8AC3E}">
        <p14:creationId xmlns:p14="http://schemas.microsoft.com/office/powerpoint/2010/main" val="3900693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4AB8D-1820-4D6F-A301-AF52FC22D368}"/>
              </a:ext>
            </a:extLst>
          </p:cNvPr>
          <p:cNvSpPr>
            <a:spLocks noGrp="1"/>
          </p:cNvSpPr>
          <p:nvPr>
            <p:ph type="title"/>
          </p:nvPr>
        </p:nvSpPr>
        <p:spPr/>
        <p:txBody>
          <a:bodyPr/>
          <a:lstStyle/>
          <a:p>
            <a:r>
              <a:rPr lang="en-US" dirty="0"/>
              <a:t>Conscience</a:t>
            </a:r>
          </a:p>
        </p:txBody>
      </p:sp>
      <p:sp>
        <p:nvSpPr>
          <p:cNvPr id="3" name="Content Placeholder 2">
            <a:extLst>
              <a:ext uri="{FF2B5EF4-FFF2-40B4-BE49-F238E27FC236}">
                <a16:creationId xmlns:a16="http://schemas.microsoft.com/office/drawing/2014/main" id="{97D74507-8E44-4A68-8D22-62190024EA22}"/>
              </a:ext>
            </a:extLst>
          </p:cNvPr>
          <p:cNvSpPr>
            <a:spLocks noGrp="1"/>
          </p:cNvSpPr>
          <p:nvPr>
            <p:ph idx="1"/>
          </p:nvPr>
        </p:nvSpPr>
        <p:spPr/>
        <p:txBody>
          <a:bodyPr>
            <a:normAutofit/>
          </a:bodyPr>
          <a:lstStyle/>
          <a:p>
            <a:r>
              <a:rPr lang="en-US" dirty="0"/>
              <a:t>“Inner voice” that indicts or excuses our acts </a:t>
            </a:r>
          </a:p>
          <a:p>
            <a:r>
              <a:rPr lang="en-US" dirty="0"/>
              <a:t>Even people who do not follow the New Testament Ethics still know deep down the New Testament rules</a:t>
            </a:r>
          </a:p>
          <a:p>
            <a:pPr lvl="1"/>
            <a:r>
              <a:rPr lang="en-US" dirty="0"/>
              <a:t>Their own conscience judges their acts accordingly</a:t>
            </a:r>
          </a:p>
          <a:p>
            <a:pPr lvl="1"/>
            <a:r>
              <a:rPr lang="en-US" dirty="0"/>
              <a:t>An accusing conscience fosters inner turmoil</a:t>
            </a:r>
          </a:p>
          <a:p>
            <a:pPr lvl="1"/>
            <a:r>
              <a:rPr lang="en-US" dirty="0"/>
              <a:t>An affirming conscience cultivates inner peace. </a:t>
            </a:r>
          </a:p>
          <a:p>
            <a:endParaRPr lang="en-US" dirty="0"/>
          </a:p>
        </p:txBody>
      </p:sp>
      <p:sp>
        <p:nvSpPr>
          <p:cNvPr id="4" name="Footer Placeholder 3">
            <a:extLst>
              <a:ext uri="{FF2B5EF4-FFF2-40B4-BE49-F238E27FC236}">
                <a16:creationId xmlns:a16="http://schemas.microsoft.com/office/drawing/2014/main" id="{90D1A295-F55F-4AAD-BEF4-69D6401BD76E}"/>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06691F95-A065-4E61-88D4-A2A50AE246E2}"/>
              </a:ext>
            </a:extLst>
          </p:cNvPr>
          <p:cNvSpPr>
            <a:spLocks noGrp="1"/>
          </p:cNvSpPr>
          <p:nvPr>
            <p:ph type="sldNum" sz="quarter" idx="12"/>
          </p:nvPr>
        </p:nvSpPr>
        <p:spPr/>
        <p:txBody>
          <a:bodyPr/>
          <a:lstStyle/>
          <a:p>
            <a:fld id="{BC07D5F0-2197-445F-8EB2-A3AD54A076C5}" type="slidenum">
              <a:rPr lang="en-US" smtClean="0"/>
              <a:t>14</a:t>
            </a:fld>
            <a:endParaRPr lang="en-US" dirty="0"/>
          </a:p>
        </p:txBody>
      </p:sp>
    </p:spTree>
    <p:extLst>
      <p:ext uri="{BB962C8B-B14F-4D97-AF65-F5344CB8AC3E}">
        <p14:creationId xmlns:p14="http://schemas.microsoft.com/office/powerpoint/2010/main" val="1138527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C043-E0A6-4C1B-BD05-172C6ECCCCAD}"/>
              </a:ext>
            </a:extLst>
          </p:cNvPr>
          <p:cNvSpPr>
            <a:spLocks noGrp="1"/>
          </p:cNvSpPr>
          <p:nvPr>
            <p:ph type="title"/>
          </p:nvPr>
        </p:nvSpPr>
        <p:spPr/>
        <p:txBody>
          <a:bodyPr>
            <a:normAutofit/>
          </a:bodyPr>
          <a:lstStyle/>
          <a:p>
            <a:r>
              <a:rPr lang="en-US" dirty="0"/>
              <a:t>Conscience also guides our acts</a:t>
            </a:r>
          </a:p>
        </p:txBody>
      </p:sp>
      <p:sp>
        <p:nvSpPr>
          <p:cNvPr id="3" name="Content Placeholder 2">
            <a:extLst>
              <a:ext uri="{FF2B5EF4-FFF2-40B4-BE49-F238E27FC236}">
                <a16:creationId xmlns:a16="http://schemas.microsoft.com/office/drawing/2014/main" id="{4D736401-F7B3-4D22-B67B-96A63A644256}"/>
              </a:ext>
            </a:extLst>
          </p:cNvPr>
          <p:cNvSpPr>
            <a:spLocks noGrp="1"/>
          </p:cNvSpPr>
          <p:nvPr>
            <p:ph idx="1"/>
          </p:nvPr>
        </p:nvSpPr>
        <p:spPr>
          <a:xfrm>
            <a:off x="457200" y="1600200"/>
            <a:ext cx="8382000" cy="4525963"/>
          </a:xfrm>
        </p:spPr>
        <p:txBody>
          <a:bodyPr>
            <a:normAutofit lnSpcReduction="10000"/>
          </a:bodyPr>
          <a:lstStyle/>
          <a:p>
            <a:r>
              <a:rPr lang="en-US" dirty="0"/>
              <a:t>It can make an error and misjudge an act</a:t>
            </a:r>
          </a:p>
          <a:p>
            <a:pPr lvl="1"/>
            <a:r>
              <a:rPr lang="en-US" dirty="0"/>
              <a:t>Good acts still remain good acts, even when misjudged by conscience</a:t>
            </a:r>
          </a:p>
          <a:p>
            <a:pPr lvl="1"/>
            <a:r>
              <a:rPr lang="en-US" dirty="0"/>
              <a:t>Bad acts still remain bad acts</a:t>
            </a:r>
          </a:p>
          <a:p>
            <a:r>
              <a:rPr lang="en-US" dirty="0"/>
              <a:t>Selfishness competes with conscience</a:t>
            </a:r>
          </a:p>
          <a:p>
            <a:pPr lvl="1"/>
            <a:r>
              <a:rPr lang="en-US" dirty="0"/>
              <a:t>Free will decides which disposition to follow</a:t>
            </a:r>
          </a:p>
          <a:p>
            <a:r>
              <a:rPr lang="en-US" dirty="0"/>
              <a:t>Every act that conforms to New Testament sharpens our conscience </a:t>
            </a:r>
          </a:p>
          <a:p>
            <a:pPr lvl="1"/>
            <a:r>
              <a:rPr lang="en-US" dirty="0"/>
              <a:t>Every act that contradicts New Testament, dulls it </a:t>
            </a:r>
          </a:p>
        </p:txBody>
      </p:sp>
      <p:sp>
        <p:nvSpPr>
          <p:cNvPr id="4" name="Footer Placeholder 3">
            <a:extLst>
              <a:ext uri="{FF2B5EF4-FFF2-40B4-BE49-F238E27FC236}">
                <a16:creationId xmlns:a16="http://schemas.microsoft.com/office/drawing/2014/main" id="{B01C02D7-FD90-4A41-B663-868EAE42677A}"/>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D0DCE0FD-0E2E-4FC5-8EF5-DD85F54DE3AA}"/>
              </a:ext>
            </a:extLst>
          </p:cNvPr>
          <p:cNvSpPr>
            <a:spLocks noGrp="1"/>
          </p:cNvSpPr>
          <p:nvPr>
            <p:ph type="sldNum" sz="quarter" idx="12"/>
          </p:nvPr>
        </p:nvSpPr>
        <p:spPr/>
        <p:txBody>
          <a:bodyPr/>
          <a:lstStyle/>
          <a:p>
            <a:fld id="{BC07D5F0-2197-445F-8EB2-A3AD54A076C5}" type="slidenum">
              <a:rPr lang="en-US" smtClean="0"/>
              <a:t>15</a:t>
            </a:fld>
            <a:endParaRPr lang="en-US" dirty="0"/>
          </a:p>
        </p:txBody>
      </p:sp>
    </p:spTree>
    <p:extLst>
      <p:ext uri="{BB962C8B-B14F-4D97-AF65-F5344CB8AC3E}">
        <p14:creationId xmlns:p14="http://schemas.microsoft.com/office/powerpoint/2010/main" val="861362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D1CF8-DED3-4745-B118-7F4CBA96DE3B}"/>
              </a:ext>
            </a:extLst>
          </p:cNvPr>
          <p:cNvSpPr>
            <a:spLocks noGrp="1"/>
          </p:cNvSpPr>
          <p:nvPr>
            <p:ph type="title"/>
          </p:nvPr>
        </p:nvSpPr>
        <p:spPr/>
        <p:txBody>
          <a:bodyPr/>
          <a:lstStyle/>
          <a:p>
            <a:r>
              <a:rPr lang="en-US" dirty="0"/>
              <a:t>God’s judgement</a:t>
            </a:r>
          </a:p>
        </p:txBody>
      </p:sp>
      <p:sp>
        <p:nvSpPr>
          <p:cNvPr id="3" name="Content Placeholder 2">
            <a:extLst>
              <a:ext uri="{FF2B5EF4-FFF2-40B4-BE49-F238E27FC236}">
                <a16:creationId xmlns:a16="http://schemas.microsoft.com/office/drawing/2014/main" id="{C0AC3C61-4B54-4C7E-A80D-C0DB3260FE88}"/>
              </a:ext>
            </a:extLst>
          </p:cNvPr>
          <p:cNvSpPr>
            <a:spLocks noGrp="1"/>
          </p:cNvSpPr>
          <p:nvPr>
            <p:ph idx="1"/>
          </p:nvPr>
        </p:nvSpPr>
        <p:spPr>
          <a:xfrm>
            <a:off x="457200" y="1600200"/>
            <a:ext cx="8458200" cy="4525963"/>
          </a:xfrm>
        </p:spPr>
        <p:txBody>
          <a:bodyPr/>
          <a:lstStyle/>
          <a:p>
            <a:r>
              <a:rPr lang="en-US" dirty="0"/>
              <a:t>At the end of our life, God will judge our entire life</a:t>
            </a:r>
          </a:p>
          <a:p>
            <a:pPr lvl="1"/>
            <a:r>
              <a:rPr lang="en-US" dirty="0"/>
              <a:t>What counts at the moment of our death counts forever </a:t>
            </a:r>
          </a:p>
          <a:p>
            <a:pPr lvl="1"/>
            <a:r>
              <a:rPr lang="en-US" dirty="0"/>
              <a:t>What does not count at the moment of death does not count at all</a:t>
            </a:r>
          </a:p>
          <a:p>
            <a:pPr lvl="1"/>
            <a:r>
              <a:rPr lang="en-US" dirty="0"/>
              <a:t>It pays to prepare for that monumental culmination</a:t>
            </a:r>
          </a:p>
        </p:txBody>
      </p:sp>
      <p:sp>
        <p:nvSpPr>
          <p:cNvPr id="4" name="Footer Placeholder 3">
            <a:extLst>
              <a:ext uri="{FF2B5EF4-FFF2-40B4-BE49-F238E27FC236}">
                <a16:creationId xmlns:a16="http://schemas.microsoft.com/office/drawing/2014/main" id="{1BF3CDCF-E877-4757-8217-20F69913A01E}"/>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30688216-0C2D-4BC4-8DBF-2ADE7734EC69}"/>
              </a:ext>
            </a:extLst>
          </p:cNvPr>
          <p:cNvSpPr>
            <a:spLocks noGrp="1"/>
          </p:cNvSpPr>
          <p:nvPr>
            <p:ph type="sldNum" sz="quarter" idx="12"/>
          </p:nvPr>
        </p:nvSpPr>
        <p:spPr/>
        <p:txBody>
          <a:bodyPr/>
          <a:lstStyle/>
          <a:p>
            <a:fld id="{BC07D5F0-2197-445F-8EB2-A3AD54A076C5}" type="slidenum">
              <a:rPr lang="en-US" smtClean="0"/>
              <a:t>16</a:t>
            </a:fld>
            <a:endParaRPr lang="en-US" dirty="0"/>
          </a:p>
        </p:txBody>
      </p:sp>
    </p:spTree>
    <p:extLst>
      <p:ext uri="{BB962C8B-B14F-4D97-AF65-F5344CB8AC3E}">
        <p14:creationId xmlns:p14="http://schemas.microsoft.com/office/powerpoint/2010/main" val="2281379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7783B-93EF-49A0-B077-E7943993F312}"/>
              </a:ext>
            </a:extLst>
          </p:cNvPr>
          <p:cNvSpPr>
            <a:spLocks noGrp="1"/>
          </p:cNvSpPr>
          <p:nvPr>
            <p:ph type="title"/>
          </p:nvPr>
        </p:nvSpPr>
        <p:spPr/>
        <p:txBody>
          <a:bodyPr/>
          <a:lstStyle/>
          <a:p>
            <a:r>
              <a:rPr lang="en-US" dirty="0"/>
              <a:t>Repentant Sinner</a:t>
            </a:r>
          </a:p>
        </p:txBody>
      </p:sp>
      <p:sp>
        <p:nvSpPr>
          <p:cNvPr id="3" name="Content Placeholder 2">
            <a:extLst>
              <a:ext uri="{FF2B5EF4-FFF2-40B4-BE49-F238E27FC236}">
                <a16:creationId xmlns:a16="http://schemas.microsoft.com/office/drawing/2014/main" id="{1E1BAF14-BC73-4DBB-8E2B-4AB2A1DE62F3}"/>
              </a:ext>
            </a:extLst>
          </p:cNvPr>
          <p:cNvSpPr>
            <a:spLocks noGrp="1"/>
          </p:cNvSpPr>
          <p:nvPr>
            <p:ph idx="1"/>
          </p:nvPr>
        </p:nvSpPr>
        <p:spPr>
          <a:xfrm>
            <a:off x="457200" y="1600200"/>
            <a:ext cx="8382000" cy="4525963"/>
          </a:xfrm>
        </p:spPr>
        <p:txBody>
          <a:bodyPr>
            <a:normAutofit fontScale="92500"/>
          </a:bodyPr>
          <a:lstStyle/>
          <a:p>
            <a:r>
              <a:rPr lang="en-US" dirty="0"/>
              <a:t>Running out the clock is a poor strategy for attaining the Kingdom of God</a:t>
            </a:r>
          </a:p>
          <a:p>
            <a:r>
              <a:rPr lang="en-US" dirty="0"/>
              <a:t>The cautionary story of the foolish virgins who failed to use their available time (Mt 25:1-13)</a:t>
            </a:r>
          </a:p>
          <a:p>
            <a:r>
              <a:rPr lang="en-US" dirty="0"/>
              <a:t>Repentance and conversion are needed</a:t>
            </a:r>
          </a:p>
          <a:p>
            <a:pPr lvl="1"/>
            <a:r>
              <a:rPr lang="en-US" dirty="0"/>
              <a:t>Acknowledge our past wrongs, change, do penance</a:t>
            </a:r>
          </a:p>
          <a:p>
            <a:pPr lvl="1"/>
            <a:r>
              <a:rPr lang="en-US" dirty="0"/>
              <a:t>“Repent therefore, and turn again,” St. Peter (Acts 3:19)</a:t>
            </a:r>
          </a:p>
          <a:p>
            <a:pPr lvl="1"/>
            <a:r>
              <a:rPr lang="en-US" dirty="0"/>
              <a:t>The repentant sinner mindset encourages humility and prayer rather than combative fanaticism. </a:t>
            </a:r>
          </a:p>
          <a:p>
            <a:pPr lvl="1"/>
            <a:endParaRPr lang="en-US" dirty="0"/>
          </a:p>
          <a:p>
            <a:endParaRPr lang="en-US" dirty="0"/>
          </a:p>
        </p:txBody>
      </p:sp>
      <p:sp>
        <p:nvSpPr>
          <p:cNvPr id="4" name="Footer Placeholder 3">
            <a:extLst>
              <a:ext uri="{FF2B5EF4-FFF2-40B4-BE49-F238E27FC236}">
                <a16:creationId xmlns:a16="http://schemas.microsoft.com/office/drawing/2014/main" id="{E5BE8F06-037E-40DA-A5B1-8C4FA7FE8F76}"/>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21ED2154-9DD4-478B-9E08-C6B7DA19014B}"/>
              </a:ext>
            </a:extLst>
          </p:cNvPr>
          <p:cNvSpPr>
            <a:spLocks noGrp="1"/>
          </p:cNvSpPr>
          <p:nvPr>
            <p:ph type="sldNum" sz="quarter" idx="12"/>
          </p:nvPr>
        </p:nvSpPr>
        <p:spPr/>
        <p:txBody>
          <a:bodyPr/>
          <a:lstStyle/>
          <a:p>
            <a:fld id="{BC07D5F0-2197-445F-8EB2-A3AD54A076C5}" type="slidenum">
              <a:rPr lang="en-US" smtClean="0"/>
              <a:t>17</a:t>
            </a:fld>
            <a:endParaRPr lang="en-US" dirty="0"/>
          </a:p>
        </p:txBody>
      </p:sp>
    </p:spTree>
    <p:extLst>
      <p:ext uri="{BB962C8B-B14F-4D97-AF65-F5344CB8AC3E}">
        <p14:creationId xmlns:p14="http://schemas.microsoft.com/office/powerpoint/2010/main" val="3178117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97018-24D8-4FB8-B248-AC73F10CBE30}"/>
              </a:ext>
            </a:extLst>
          </p:cNvPr>
          <p:cNvSpPr>
            <a:spLocks noGrp="1"/>
          </p:cNvSpPr>
          <p:nvPr>
            <p:ph type="title"/>
          </p:nvPr>
        </p:nvSpPr>
        <p:spPr/>
        <p:txBody>
          <a:bodyPr>
            <a:normAutofit fontScale="90000"/>
          </a:bodyPr>
          <a:lstStyle/>
          <a:p>
            <a:r>
              <a:rPr lang="en-US" dirty="0"/>
              <a:t>Life Jesus offers is characterized by love</a:t>
            </a:r>
          </a:p>
        </p:txBody>
      </p:sp>
      <p:sp>
        <p:nvSpPr>
          <p:cNvPr id="3" name="Content Placeholder 2">
            <a:extLst>
              <a:ext uri="{FF2B5EF4-FFF2-40B4-BE49-F238E27FC236}">
                <a16:creationId xmlns:a16="http://schemas.microsoft.com/office/drawing/2014/main" id="{82CD5795-684F-4950-90F5-EB1775B98E73}"/>
              </a:ext>
            </a:extLst>
          </p:cNvPr>
          <p:cNvSpPr>
            <a:spLocks noGrp="1"/>
          </p:cNvSpPr>
          <p:nvPr>
            <p:ph idx="1"/>
          </p:nvPr>
        </p:nvSpPr>
        <p:spPr/>
        <p:txBody>
          <a:bodyPr/>
          <a:lstStyle/>
          <a:p>
            <a:r>
              <a:rPr lang="en-US" dirty="0"/>
              <a:t>“If you keep my commandments, you will abide in my love, just as I have kept my Father’s commandments and abide in his love.” (Jn 15:10)</a:t>
            </a:r>
          </a:p>
          <a:p>
            <a:r>
              <a:rPr lang="en-US" dirty="0"/>
              <a:t>Perceive ourselves as children of God, basking in His generosity and love (Mt 7:11)</a:t>
            </a:r>
          </a:p>
        </p:txBody>
      </p:sp>
      <p:sp>
        <p:nvSpPr>
          <p:cNvPr id="4" name="Footer Placeholder 3">
            <a:extLst>
              <a:ext uri="{FF2B5EF4-FFF2-40B4-BE49-F238E27FC236}">
                <a16:creationId xmlns:a16="http://schemas.microsoft.com/office/drawing/2014/main" id="{CECA4004-9CD3-48A0-B736-20E22CC5D685}"/>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9EC9A410-FB9B-46FF-9803-6F8F3A505CCF}"/>
              </a:ext>
            </a:extLst>
          </p:cNvPr>
          <p:cNvSpPr>
            <a:spLocks noGrp="1"/>
          </p:cNvSpPr>
          <p:nvPr>
            <p:ph type="sldNum" sz="quarter" idx="12"/>
          </p:nvPr>
        </p:nvSpPr>
        <p:spPr/>
        <p:txBody>
          <a:bodyPr/>
          <a:lstStyle/>
          <a:p>
            <a:fld id="{BC07D5F0-2197-445F-8EB2-A3AD54A076C5}" type="slidenum">
              <a:rPr lang="en-US" smtClean="0"/>
              <a:t>18</a:t>
            </a:fld>
            <a:endParaRPr lang="en-US" dirty="0"/>
          </a:p>
        </p:txBody>
      </p:sp>
    </p:spTree>
    <p:extLst>
      <p:ext uri="{BB962C8B-B14F-4D97-AF65-F5344CB8AC3E}">
        <p14:creationId xmlns:p14="http://schemas.microsoft.com/office/powerpoint/2010/main" val="3087721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FED25-0286-40B5-8B90-BFA5F209C5B9}"/>
              </a:ext>
            </a:extLst>
          </p:cNvPr>
          <p:cNvSpPr>
            <a:spLocks noGrp="1"/>
          </p:cNvSpPr>
          <p:nvPr>
            <p:ph type="title"/>
          </p:nvPr>
        </p:nvSpPr>
        <p:spPr/>
        <p:txBody>
          <a:bodyPr/>
          <a:lstStyle/>
          <a:p>
            <a:r>
              <a:rPr lang="en-US" dirty="0"/>
              <a:t>Human Flourishing</a:t>
            </a:r>
          </a:p>
        </p:txBody>
      </p:sp>
      <p:sp>
        <p:nvSpPr>
          <p:cNvPr id="3" name="Content Placeholder 2">
            <a:extLst>
              <a:ext uri="{FF2B5EF4-FFF2-40B4-BE49-F238E27FC236}">
                <a16:creationId xmlns:a16="http://schemas.microsoft.com/office/drawing/2014/main" id="{89190ECD-ABF2-4004-BFFF-908945835DA5}"/>
              </a:ext>
            </a:extLst>
          </p:cNvPr>
          <p:cNvSpPr>
            <a:spLocks noGrp="1"/>
          </p:cNvSpPr>
          <p:nvPr>
            <p:ph idx="1"/>
          </p:nvPr>
        </p:nvSpPr>
        <p:spPr/>
        <p:txBody>
          <a:bodyPr>
            <a:normAutofit/>
          </a:bodyPr>
          <a:lstStyle/>
          <a:p>
            <a:r>
              <a:rPr lang="en-US" dirty="0"/>
              <a:t>The result of embracing New Testament Ethics is a balanced personality and a life lived well</a:t>
            </a:r>
          </a:p>
          <a:p>
            <a:pPr lvl="1"/>
            <a:r>
              <a:rPr lang="en-US" dirty="0"/>
              <a:t>Sometimes called a holy life </a:t>
            </a:r>
          </a:p>
          <a:p>
            <a:r>
              <a:rPr lang="en-US" dirty="0"/>
              <a:t>The ancient Greeks dreamed of a life lived well</a:t>
            </a:r>
          </a:p>
          <a:p>
            <a:pPr lvl="1"/>
            <a:r>
              <a:rPr lang="en-US" dirty="0"/>
              <a:t>They restricted it to earthly happiness</a:t>
            </a:r>
          </a:p>
          <a:p>
            <a:pPr lvl="1"/>
            <a:r>
              <a:rPr lang="en-US" dirty="0"/>
              <a:t>They called their goal “eudaimonia,” translated as “happiness” or “human flourishing” </a:t>
            </a:r>
          </a:p>
          <a:p>
            <a:pPr lvl="1"/>
            <a:r>
              <a:rPr lang="en-US" dirty="0"/>
              <a:t>It was a weak anticipation of the Kingdom of God</a:t>
            </a:r>
          </a:p>
        </p:txBody>
      </p:sp>
      <p:sp>
        <p:nvSpPr>
          <p:cNvPr id="4" name="Footer Placeholder 3">
            <a:extLst>
              <a:ext uri="{FF2B5EF4-FFF2-40B4-BE49-F238E27FC236}">
                <a16:creationId xmlns:a16="http://schemas.microsoft.com/office/drawing/2014/main" id="{5C30D6AD-AC21-4E6D-B446-AA8AC0A824D0}"/>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77E295C7-1A4C-4775-875A-98E6816A23D4}"/>
              </a:ext>
            </a:extLst>
          </p:cNvPr>
          <p:cNvSpPr>
            <a:spLocks noGrp="1"/>
          </p:cNvSpPr>
          <p:nvPr>
            <p:ph type="sldNum" sz="quarter" idx="12"/>
          </p:nvPr>
        </p:nvSpPr>
        <p:spPr/>
        <p:txBody>
          <a:bodyPr/>
          <a:lstStyle/>
          <a:p>
            <a:fld id="{BC07D5F0-2197-445F-8EB2-A3AD54A076C5}" type="slidenum">
              <a:rPr lang="en-US" smtClean="0"/>
              <a:t>19</a:t>
            </a:fld>
            <a:endParaRPr lang="en-US" dirty="0"/>
          </a:p>
        </p:txBody>
      </p:sp>
    </p:spTree>
    <p:extLst>
      <p:ext uri="{BB962C8B-B14F-4D97-AF65-F5344CB8AC3E}">
        <p14:creationId xmlns:p14="http://schemas.microsoft.com/office/powerpoint/2010/main" val="3008109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0C2EF-6264-4B20-B09D-63004B4638C4}"/>
              </a:ext>
            </a:extLst>
          </p:cNvPr>
          <p:cNvSpPr>
            <a:spLocks noGrp="1"/>
          </p:cNvSpPr>
          <p:nvPr>
            <p:ph type="title"/>
          </p:nvPr>
        </p:nvSpPr>
        <p:spPr/>
        <p:txBody>
          <a:bodyPr/>
          <a:lstStyle/>
          <a:p>
            <a:r>
              <a:rPr lang="en-US" dirty="0"/>
              <a:t>Asymmetry</a:t>
            </a:r>
          </a:p>
        </p:txBody>
      </p:sp>
      <p:sp>
        <p:nvSpPr>
          <p:cNvPr id="3" name="Content Placeholder 2">
            <a:extLst>
              <a:ext uri="{FF2B5EF4-FFF2-40B4-BE49-F238E27FC236}">
                <a16:creationId xmlns:a16="http://schemas.microsoft.com/office/drawing/2014/main" id="{261840EA-2E60-4053-8C9C-3E82F860CDF9}"/>
              </a:ext>
            </a:extLst>
          </p:cNvPr>
          <p:cNvSpPr>
            <a:spLocks noGrp="1"/>
          </p:cNvSpPr>
          <p:nvPr>
            <p:ph idx="1"/>
          </p:nvPr>
        </p:nvSpPr>
        <p:spPr/>
        <p:txBody>
          <a:bodyPr>
            <a:normAutofit/>
          </a:bodyPr>
          <a:lstStyle/>
          <a:p>
            <a:r>
              <a:rPr lang="en-US" dirty="0"/>
              <a:t>“. . . it is possible to fail in many ways, while to succeed is possible only in one way” (Aristotle)</a:t>
            </a:r>
          </a:p>
          <a:p>
            <a:r>
              <a:rPr lang="en-US" dirty="0"/>
              <a:t>. Jesus uses the “narrow gate” analogy</a:t>
            </a:r>
          </a:p>
          <a:p>
            <a:pPr lvl="1"/>
            <a:r>
              <a:rPr lang="en-US" dirty="0"/>
              <a:t>“Enter by the narrow gate; for the gate is wide and the way is easy, that leads to destruction, and those who enter by it are many. For the gate is narrow and the way is hard, that leads to life, and those who find it are few.” (Mt 7:13-14)</a:t>
            </a:r>
          </a:p>
        </p:txBody>
      </p:sp>
      <p:sp>
        <p:nvSpPr>
          <p:cNvPr id="4" name="Footer Placeholder 3">
            <a:extLst>
              <a:ext uri="{FF2B5EF4-FFF2-40B4-BE49-F238E27FC236}">
                <a16:creationId xmlns:a16="http://schemas.microsoft.com/office/drawing/2014/main" id="{51FEAAD7-B228-4CF5-8E95-9EDDCE5A8CB8}"/>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FCDB73FA-1BE1-4238-9B37-91E26F748BFF}"/>
              </a:ext>
            </a:extLst>
          </p:cNvPr>
          <p:cNvSpPr>
            <a:spLocks noGrp="1"/>
          </p:cNvSpPr>
          <p:nvPr>
            <p:ph type="sldNum" sz="quarter" idx="12"/>
          </p:nvPr>
        </p:nvSpPr>
        <p:spPr/>
        <p:txBody>
          <a:bodyPr/>
          <a:lstStyle/>
          <a:p>
            <a:fld id="{BC07D5F0-2197-445F-8EB2-A3AD54A076C5}" type="slidenum">
              <a:rPr lang="en-US" smtClean="0"/>
              <a:t>20</a:t>
            </a:fld>
            <a:endParaRPr lang="en-US" dirty="0"/>
          </a:p>
        </p:txBody>
      </p:sp>
    </p:spTree>
    <p:extLst>
      <p:ext uri="{BB962C8B-B14F-4D97-AF65-F5344CB8AC3E}">
        <p14:creationId xmlns:p14="http://schemas.microsoft.com/office/powerpoint/2010/main" val="4075074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1E13B-D67F-48E2-8E9A-24F893ABC258}"/>
              </a:ext>
            </a:extLst>
          </p:cNvPr>
          <p:cNvSpPr>
            <a:spLocks noGrp="1"/>
          </p:cNvSpPr>
          <p:nvPr>
            <p:ph type="title"/>
          </p:nvPr>
        </p:nvSpPr>
        <p:spPr/>
        <p:txBody>
          <a:bodyPr>
            <a:normAutofit fontScale="90000"/>
          </a:bodyPr>
          <a:lstStyle/>
          <a:p>
            <a:r>
              <a:rPr lang="en-US" dirty="0"/>
              <a:t>Countless people will find Kingdom of God</a:t>
            </a:r>
          </a:p>
        </p:txBody>
      </p:sp>
      <p:sp>
        <p:nvSpPr>
          <p:cNvPr id="3" name="Content Placeholder 2">
            <a:extLst>
              <a:ext uri="{FF2B5EF4-FFF2-40B4-BE49-F238E27FC236}">
                <a16:creationId xmlns:a16="http://schemas.microsoft.com/office/drawing/2014/main" id="{7BA724F4-09D5-44A0-A8ED-40447152D74E}"/>
              </a:ext>
            </a:extLst>
          </p:cNvPr>
          <p:cNvSpPr>
            <a:spLocks noGrp="1"/>
          </p:cNvSpPr>
          <p:nvPr>
            <p:ph idx="1"/>
          </p:nvPr>
        </p:nvSpPr>
        <p:spPr/>
        <p:txBody>
          <a:bodyPr>
            <a:normAutofit lnSpcReduction="10000"/>
          </a:bodyPr>
          <a:lstStyle/>
          <a:p>
            <a:r>
              <a:rPr lang="en-US" dirty="0"/>
              <a:t>However, so we don’t get discouraged, St. John offers a vision of people who have successfully reached the Kingdom of God</a:t>
            </a:r>
          </a:p>
          <a:p>
            <a:pPr lvl="1"/>
            <a:r>
              <a:rPr lang="en-US" dirty="0"/>
              <a:t>They are from every nation and tribe and they are so many that nobody can count them (Rev 7:9)</a:t>
            </a:r>
          </a:p>
          <a:p>
            <a:r>
              <a:rPr lang="en-US" dirty="0"/>
              <a:t>This vision tells us that although there are many difficulties on the way, Kingdom of God is reachable and countless number of people will succeed</a:t>
            </a:r>
          </a:p>
        </p:txBody>
      </p:sp>
      <p:sp>
        <p:nvSpPr>
          <p:cNvPr id="4" name="Footer Placeholder 3">
            <a:extLst>
              <a:ext uri="{FF2B5EF4-FFF2-40B4-BE49-F238E27FC236}">
                <a16:creationId xmlns:a16="http://schemas.microsoft.com/office/drawing/2014/main" id="{F8B5C1ED-3DC0-4B4A-BDD0-B946094ACA42}"/>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7BE7F812-2814-4D65-AEA3-843975111142}"/>
              </a:ext>
            </a:extLst>
          </p:cNvPr>
          <p:cNvSpPr>
            <a:spLocks noGrp="1"/>
          </p:cNvSpPr>
          <p:nvPr>
            <p:ph type="sldNum" sz="quarter" idx="12"/>
          </p:nvPr>
        </p:nvSpPr>
        <p:spPr/>
        <p:txBody>
          <a:bodyPr/>
          <a:lstStyle/>
          <a:p>
            <a:fld id="{BC07D5F0-2197-445F-8EB2-A3AD54A076C5}" type="slidenum">
              <a:rPr lang="en-US" smtClean="0"/>
              <a:t>21</a:t>
            </a:fld>
            <a:endParaRPr lang="en-US" dirty="0"/>
          </a:p>
        </p:txBody>
      </p:sp>
    </p:spTree>
    <p:extLst>
      <p:ext uri="{BB962C8B-B14F-4D97-AF65-F5344CB8AC3E}">
        <p14:creationId xmlns:p14="http://schemas.microsoft.com/office/powerpoint/2010/main" val="3983612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48F9C-56FD-4B45-A518-69342D636E4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3C7E6D45-F5B5-4A59-966D-A3630652B972}"/>
              </a:ext>
            </a:extLst>
          </p:cNvPr>
          <p:cNvSpPr>
            <a:spLocks noGrp="1"/>
          </p:cNvSpPr>
          <p:nvPr>
            <p:ph idx="1"/>
          </p:nvPr>
        </p:nvSpPr>
        <p:spPr>
          <a:xfrm>
            <a:off x="457200" y="1830387"/>
            <a:ext cx="8229600" cy="4525963"/>
          </a:xfrm>
        </p:spPr>
        <p:txBody>
          <a:bodyPr>
            <a:normAutofit fontScale="77500" lnSpcReduction="20000"/>
          </a:bodyPr>
          <a:lstStyle/>
          <a:p>
            <a:r>
              <a:rPr lang="en-US" sz="4600" dirty="0"/>
              <a:t>1.	What was wrong with the Pharisees’ reasoning about Sabbath rest</a:t>
            </a:r>
          </a:p>
          <a:p>
            <a:r>
              <a:rPr lang="en-US" sz="4600" dirty="0"/>
              <a:t>2.	</a:t>
            </a:r>
            <a:r>
              <a:rPr lang="en-US" sz="4600"/>
              <a:t>Is weighting </a:t>
            </a:r>
            <a:r>
              <a:rPr lang="en-US" sz="4600" dirty="0"/>
              <a:t>possible costs and benefits always right? Always wrong?</a:t>
            </a:r>
          </a:p>
          <a:p>
            <a:r>
              <a:rPr lang="en-US" sz="4600" dirty="0"/>
              <a:t>3.	What is the role of freedom in human life?</a:t>
            </a:r>
          </a:p>
          <a:p>
            <a:r>
              <a:rPr lang="en-US" sz="4600" dirty="0"/>
              <a:t>4.	What is the error of relativism?</a:t>
            </a:r>
          </a:p>
          <a:p>
            <a:r>
              <a:rPr lang="en-US" sz="4600" dirty="0"/>
              <a:t>5.	How does conscience affect our acts?</a:t>
            </a:r>
          </a:p>
          <a:p>
            <a:endParaRPr lang="en-US" sz="3300" dirty="0"/>
          </a:p>
          <a:p>
            <a:pPr marL="0" indent="0">
              <a:buNone/>
            </a:pPr>
            <a:endParaRPr lang="en-US" dirty="0"/>
          </a:p>
        </p:txBody>
      </p:sp>
      <p:sp>
        <p:nvSpPr>
          <p:cNvPr id="4" name="Footer Placeholder 3">
            <a:extLst>
              <a:ext uri="{FF2B5EF4-FFF2-40B4-BE49-F238E27FC236}">
                <a16:creationId xmlns:a16="http://schemas.microsoft.com/office/drawing/2014/main" id="{7C5FE1AB-C195-48D6-ACAD-D64378A86923}"/>
              </a:ext>
            </a:extLst>
          </p:cNvPr>
          <p:cNvSpPr>
            <a:spLocks noGrp="1"/>
          </p:cNvSpPr>
          <p:nvPr>
            <p:ph type="ftr" sz="quarter" idx="11"/>
          </p:nvPr>
        </p:nvSpPr>
        <p:spPr/>
        <p:txBody>
          <a:bodyPr/>
          <a:lstStyle/>
          <a:p>
            <a:r>
              <a:rPr lang="en-US"/>
              <a:t>© 2019 Václav Rajlich</a:t>
            </a:r>
            <a:endParaRPr lang="en-US" dirty="0"/>
          </a:p>
        </p:txBody>
      </p:sp>
      <p:sp>
        <p:nvSpPr>
          <p:cNvPr id="5" name="Slide Number Placeholder 4">
            <a:extLst>
              <a:ext uri="{FF2B5EF4-FFF2-40B4-BE49-F238E27FC236}">
                <a16:creationId xmlns:a16="http://schemas.microsoft.com/office/drawing/2014/main" id="{3B76D788-56DB-43B2-AD75-C7673200F386}"/>
              </a:ext>
            </a:extLst>
          </p:cNvPr>
          <p:cNvSpPr>
            <a:spLocks noGrp="1"/>
          </p:cNvSpPr>
          <p:nvPr>
            <p:ph type="sldNum" sz="quarter" idx="12"/>
          </p:nvPr>
        </p:nvSpPr>
        <p:spPr/>
        <p:txBody>
          <a:bodyPr/>
          <a:lstStyle/>
          <a:p>
            <a:fld id="{BC07D5F0-2197-445F-8EB2-A3AD54A076C5}" type="slidenum">
              <a:rPr lang="en-US" smtClean="0"/>
              <a:t>22</a:t>
            </a:fld>
            <a:endParaRPr lang="en-US" dirty="0"/>
          </a:p>
        </p:txBody>
      </p:sp>
    </p:spTree>
    <p:extLst>
      <p:ext uri="{BB962C8B-B14F-4D97-AF65-F5344CB8AC3E}">
        <p14:creationId xmlns:p14="http://schemas.microsoft.com/office/powerpoint/2010/main" val="28799372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3339</TotalTime>
  <Words>1195</Words>
  <Application>Microsoft Office PowerPoint</Application>
  <PresentationFormat>On-screen Show (4:3)</PresentationFormat>
  <Paragraphs>176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 </vt:lpstr>
      <vt:lpstr>Life Lived Well</vt:lpstr>
      <vt:lpstr>Summary of reasoning within pillars</vt:lpstr>
      <vt:lpstr>Precedence among the pillars</vt:lpstr>
      <vt:lpstr>Additional precedence</vt:lpstr>
      <vt:lpstr>Additional prescription: Sabbath</vt:lpstr>
      <vt:lpstr>Honor Your Father and Mother</vt:lpstr>
      <vt:lpstr>Old parents</vt:lpstr>
      <vt:lpstr>Answers to Some Simplistic Ethical Theories</vt:lpstr>
      <vt:lpstr>Tolerance</vt:lpstr>
      <vt:lpstr>Proportionalism</vt:lpstr>
      <vt:lpstr>Habits</vt:lpstr>
      <vt:lpstr>Moral character</vt:lpstr>
      <vt:lpstr>Conscience</vt:lpstr>
      <vt:lpstr>Conscience also guides our acts</vt:lpstr>
      <vt:lpstr>God’s judgement</vt:lpstr>
      <vt:lpstr>Repentant Sinner</vt:lpstr>
      <vt:lpstr>Life Jesus offers is characterized by love</vt:lpstr>
      <vt:lpstr>Human Flourishing</vt:lpstr>
      <vt:lpstr>Asymmetry</vt:lpstr>
      <vt:lpstr>Countless people will find Kingdom of God</vt:lpstr>
      <vt:lpstr>Questions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Vaclav Rajlich</dc:creator>
  <cp:lastModifiedBy>Vaclav Rajlich</cp:lastModifiedBy>
  <cp:revision>180</cp:revision>
  <dcterms:created xsi:type="dcterms:W3CDTF">2014-02-15T12:39:19Z</dcterms:created>
  <dcterms:modified xsi:type="dcterms:W3CDTF">2020-06-15T21:31:24Z</dcterms:modified>
</cp:coreProperties>
</file>