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314" r:id="rId2"/>
    <p:sldId id="274" r:id="rId3"/>
    <p:sldId id="275" r:id="rId4"/>
    <p:sldId id="276" r:id="rId5"/>
    <p:sldId id="277" r:id="rId6"/>
    <p:sldId id="278" r:id="rId7"/>
    <p:sldId id="279" r:id="rId8"/>
    <p:sldId id="283" r:id="rId9"/>
    <p:sldId id="280" r:id="rId10"/>
    <p:sldId id="282" r:id="rId11"/>
    <p:sldId id="284" r:id="rId12"/>
    <p:sldId id="289" r:id="rId13"/>
    <p:sldId id="285" r:id="rId14"/>
    <p:sldId id="286" r:id="rId15"/>
    <p:sldId id="287" r:id="rId16"/>
    <p:sldId id="288" r:id="rId17"/>
    <p:sldId id="290" r:id="rId18"/>
    <p:sldId id="312" r:id="rId19"/>
    <p:sldId id="300" r:id="rId20"/>
    <p:sldId id="301" r:id="rId21"/>
    <p:sldId id="302" r:id="rId22"/>
    <p:sldId id="303" r:id="rId23"/>
    <p:sldId id="304" r:id="rId24"/>
    <p:sldId id="305" r:id="rId25"/>
    <p:sldId id="306" r:id="rId26"/>
    <p:sldId id="307" r:id="rId27"/>
    <p:sldId id="308"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CC"/>
    <a:srgbClr val="FFCCFF"/>
    <a:srgbClr val="CCFFCC"/>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3" autoAdjust="0"/>
    <p:restoredTop sz="94658" autoAdjust="0"/>
  </p:normalViewPr>
  <p:slideViewPr>
    <p:cSldViewPr>
      <p:cViewPr varScale="1">
        <p:scale>
          <a:sx n="95" d="100"/>
          <a:sy n="95" d="100"/>
        </p:scale>
        <p:origin x="-90" y="-27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553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99EC385-9FE6-4262-8A50-015E2BEADC06}" type="datetimeFigureOut">
              <a:rPr lang="en-US" smtClean="0"/>
              <a:t>1/20/2020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490DF59-0A9A-423B-804A-ED32D51307E7}" type="slidenum">
              <a:rPr lang="en-US" smtClean="0"/>
              <a:t>‹#›</a:t>
            </a:fld>
            <a:endParaRPr lang="en-US"/>
          </a:p>
        </p:txBody>
      </p:sp>
    </p:spTree>
    <p:extLst>
      <p:ext uri="{BB962C8B-B14F-4D97-AF65-F5344CB8AC3E}">
        <p14:creationId xmlns:p14="http://schemas.microsoft.com/office/powerpoint/2010/main" val="495845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6F4717E-A4B8-466E-A664-397BDB7B9A60}" type="datetime1">
              <a:rPr lang="en-US" smtClean="0"/>
              <a:t>1/20/2020</a:t>
            </a:fld>
            <a:endParaRPr lang="en-US"/>
          </a:p>
        </p:txBody>
      </p:sp>
      <p:sp>
        <p:nvSpPr>
          <p:cNvPr id="6" name="Slide Number Placeholder 5"/>
          <p:cNvSpPr>
            <a:spLocks noGrp="1"/>
          </p:cNvSpPr>
          <p:nvPr>
            <p:ph type="sldNum" sz="quarter" idx="12"/>
          </p:nvPr>
        </p:nvSpPr>
        <p:spPr/>
        <p:txBody>
          <a:bodyPr/>
          <a:lstStyle/>
          <a:p>
            <a:fld id="{BC07D5F0-2197-445F-8EB2-A3AD54A076C5}" type="slidenum">
              <a:rPr lang="en-US" smtClean="0"/>
              <a:t>‹#›</a:t>
            </a:fld>
            <a:endParaRPr lang="en-US"/>
          </a:p>
        </p:txBody>
      </p:sp>
      <p:sp>
        <p:nvSpPr>
          <p:cNvPr id="7"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smtClean="0"/>
              <a:t>© 2019 </a:t>
            </a:r>
            <a:r>
              <a:rPr lang="en-US" dirty="0" err="1" smtClean="0"/>
              <a:t>Václav</a:t>
            </a:r>
            <a:r>
              <a:rPr lang="en-US" dirty="0" smtClean="0"/>
              <a:t> Rajlich</a:t>
            </a:r>
            <a:endParaRPr lang="en-US" dirty="0"/>
          </a:p>
        </p:txBody>
      </p:sp>
    </p:spTree>
    <p:extLst>
      <p:ext uri="{BB962C8B-B14F-4D97-AF65-F5344CB8AC3E}">
        <p14:creationId xmlns:p14="http://schemas.microsoft.com/office/powerpoint/2010/main" val="17341420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763930-1606-4AD9-BA86-A070306AB661}" type="datetime1">
              <a:rPr lang="en-US" smtClean="0"/>
              <a:t>1/20/2020</a:t>
            </a:fld>
            <a:endParaRPr lang="en-US"/>
          </a:p>
        </p:txBody>
      </p:sp>
      <p:sp>
        <p:nvSpPr>
          <p:cNvPr id="5" name="Footer Placeholder 4"/>
          <p:cNvSpPr>
            <a:spLocks noGrp="1"/>
          </p:cNvSpPr>
          <p:nvPr>
            <p:ph type="ftr" sz="quarter" idx="11"/>
          </p:nvPr>
        </p:nvSpPr>
        <p:spPr/>
        <p:txBody>
          <a:bodyPr/>
          <a:lstStyle/>
          <a:p>
            <a:r>
              <a:rPr lang="en-US" smtClean="0"/>
              <a:t>© 2019 Václav Rajlich</a:t>
            </a:r>
            <a:endParaRPr lang="en-US" dirty="0"/>
          </a:p>
        </p:txBody>
      </p:sp>
      <p:sp>
        <p:nvSpPr>
          <p:cNvPr id="6" name="Slide Number Placeholder 5"/>
          <p:cNvSpPr>
            <a:spLocks noGrp="1"/>
          </p:cNvSpPr>
          <p:nvPr>
            <p:ph type="sldNum" sz="quarter" idx="12"/>
          </p:nvPr>
        </p:nvSpPr>
        <p:spPr/>
        <p:txBody>
          <a:bodyPr/>
          <a:lstStyle/>
          <a:p>
            <a:fld id="{BC07D5F0-2197-445F-8EB2-A3AD54A076C5}" type="slidenum">
              <a:rPr lang="en-US" smtClean="0"/>
              <a:t>‹#›</a:t>
            </a:fld>
            <a:endParaRPr lang="en-US" dirty="0"/>
          </a:p>
        </p:txBody>
      </p:sp>
    </p:spTree>
    <p:extLst>
      <p:ext uri="{BB962C8B-B14F-4D97-AF65-F5344CB8AC3E}">
        <p14:creationId xmlns:p14="http://schemas.microsoft.com/office/powerpoint/2010/main" val="9281029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5D09311-BD00-4474-BA1F-C8B154A4AEEC}" type="datetime1">
              <a:rPr lang="en-US" smtClean="0"/>
              <a:t>1/20/2020</a:t>
            </a:fld>
            <a:endParaRPr lang="en-US"/>
          </a:p>
        </p:txBody>
      </p:sp>
      <p:sp>
        <p:nvSpPr>
          <p:cNvPr id="5" name="Footer Placeholder 4"/>
          <p:cNvSpPr>
            <a:spLocks noGrp="1"/>
          </p:cNvSpPr>
          <p:nvPr>
            <p:ph type="ftr" sz="quarter" idx="11"/>
          </p:nvPr>
        </p:nvSpPr>
        <p:spPr/>
        <p:txBody>
          <a:bodyPr/>
          <a:lstStyle/>
          <a:p>
            <a:r>
              <a:rPr lang="en-US" smtClean="0"/>
              <a:t>© 2019 Václav Rajlich</a:t>
            </a:r>
            <a:endParaRPr lang="en-US"/>
          </a:p>
        </p:txBody>
      </p:sp>
      <p:sp>
        <p:nvSpPr>
          <p:cNvPr id="6" name="Slide Number Placeholder 5"/>
          <p:cNvSpPr>
            <a:spLocks noGrp="1"/>
          </p:cNvSpPr>
          <p:nvPr>
            <p:ph type="sldNum" sz="quarter" idx="12"/>
          </p:nvPr>
        </p:nvSpPr>
        <p:spPr/>
        <p:txBody>
          <a:bodyPr/>
          <a:lstStyle/>
          <a:p>
            <a:fld id="{BC07D5F0-2197-445F-8EB2-A3AD54A076C5}" type="slidenum">
              <a:rPr lang="en-US" smtClean="0"/>
              <a:t>‹#›</a:t>
            </a:fld>
            <a:endParaRPr lang="en-US"/>
          </a:p>
        </p:txBody>
      </p:sp>
    </p:spTree>
    <p:extLst>
      <p:ext uri="{BB962C8B-B14F-4D97-AF65-F5344CB8AC3E}">
        <p14:creationId xmlns:p14="http://schemas.microsoft.com/office/powerpoint/2010/main" val="16392105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F01F2C1-569A-44B1-B178-6CFD589737EE}" type="datetime1">
              <a:rPr lang="en-US" smtClean="0"/>
              <a:t>1/20/2020</a:t>
            </a:fld>
            <a:endParaRPr lang="en-US"/>
          </a:p>
        </p:txBody>
      </p:sp>
      <p:sp>
        <p:nvSpPr>
          <p:cNvPr id="6" name="Footer Placeholder 5"/>
          <p:cNvSpPr>
            <a:spLocks noGrp="1"/>
          </p:cNvSpPr>
          <p:nvPr>
            <p:ph type="ftr" sz="quarter" idx="11"/>
          </p:nvPr>
        </p:nvSpPr>
        <p:spPr/>
        <p:txBody>
          <a:bodyPr/>
          <a:lstStyle/>
          <a:p>
            <a:r>
              <a:rPr lang="en-US" smtClean="0"/>
              <a:t>© 2019 Václav Rajlich</a:t>
            </a:r>
            <a:endParaRPr lang="en-US"/>
          </a:p>
        </p:txBody>
      </p:sp>
      <p:sp>
        <p:nvSpPr>
          <p:cNvPr id="7" name="Slide Number Placeholder 6"/>
          <p:cNvSpPr>
            <a:spLocks noGrp="1"/>
          </p:cNvSpPr>
          <p:nvPr>
            <p:ph type="sldNum" sz="quarter" idx="12"/>
          </p:nvPr>
        </p:nvSpPr>
        <p:spPr/>
        <p:txBody>
          <a:bodyPr/>
          <a:lstStyle/>
          <a:p>
            <a:fld id="{BC07D5F0-2197-445F-8EB2-A3AD54A076C5}" type="slidenum">
              <a:rPr lang="en-US" smtClean="0"/>
              <a:t>‹#›</a:t>
            </a:fld>
            <a:endParaRPr lang="en-US"/>
          </a:p>
        </p:txBody>
      </p:sp>
    </p:spTree>
    <p:extLst>
      <p:ext uri="{BB962C8B-B14F-4D97-AF65-F5344CB8AC3E}">
        <p14:creationId xmlns:p14="http://schemas.microsoft.com/office/powerpoint/2010/main" val="6394276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D083B61-DE07-4E90-9C90-4640206DD57E}" type="datetime1">
              <a:rPr lang="en-US" smtClean="0"/>
              <a:t>1/20/2020</a:t>
            </a:fld>
            <a:endParaRPr lang="en-US"/>
          </a:p>
        </p:txBody>
      </p:sp>
      <p:sp>
        <p:nvSpPr>
          <p:cNvPr id="8" name="Footer Placeholder 7"/>
          <p:cNvSpPr>
            <a:spLocks noGrp="1"/>
          </p:cNvSpPr>
          <p:nvPr>
            <p:ph type="ftr" sz="quarter" idx="11"/>
          </p:nvPr>
        </p:nvSpPr>
        <p:spPr/>
        <p:txBody>
          <a:bodyPr/>
          <a:lstStyle/>
          <a:p>
            <a:r>
              <a:rPr lang="en-US" smtClean="0"/>
              <a:t>© 2019 Václav Rajlich</a:t>
            </a:r>
            <a:endParaRPr lang="en-US"/>
          </a:p>
        </p:txBody>
      </p:sp>
      <p:sp>
        <p:nvSpPr>
          <p:cNvPr id="9" name="Slide Number Placeholder 8"/>
          <p:cNvSpPr>
            <a:spLocks noGrp="1"/>
          </p:cNvSpPr>
          <p:nvPr>
            <p:ph type="sldNum" sz="quarter" idx="12"/>
          </p:nvPr>
        </p:nvSpPr>
        <p:spPr/>
        <p:txBody>
          <a:bodyPr/>
          <a:lstStyle/>
          <a:p>
            <a:fld id="{BC07D5F0-2197-445F-8EB2-A3AD54A076C5}" type="slidenum">
              <a:rPr lang="en-US" smtClean="0"/>
              <a:t>‹#›</a:t>
            </a:fld>
            <a:endParaRPr lang="en-US"/>
          </a:p>
        </p:txBody>
      </p:sp>
    </p:spTree>
    <p:extLst>
      <p:ext uri="{BB962C8B-B14F-4D97-AF65-F5344CB8AC3E}">
        <p14:creationId xmlns:p14="http://schemas.microsoft.com/office/powerpoint/2010/main" val="15916266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FF4E482-D3E1-4097-8867-1EBA3F827B9B}" type="datetime1">
              <a:rPr lang="en-US" smtClean="0"/>
              <a:t>1/20/2020</a:t>
            </a:fld>
            <a:endParaRPr lang="en-US"/>
          </a:p>
        </p:txBody>
      </p:sp>
      <p:sp>
        <p:nvSpPr>
          <p:cNvPr id="4" name="Footer Placeholder 3"/>
          <p:cNvSpPr>
            <a:spLocks noGrp="1"/>
          </p:cNvSpPr>
          <p:nvPr>
            <p:ph type="ftr" sz="quarter" idx="11"/>
          </p:nvPr>
        </p:nvSpPr>
        <p:spPr/>
        <p:txBody>
          <a:bodyPr/>
          <a:lstStyle/>
          <a:p>
            <a:r>
              <a:rPr lang="en-US" smtClean="0"/>
              <a:t>© 2019 Václav Rajlich</a:t>
            </a:r>
            <a:endParaRPr lang="en-US"/>
          </a:p>
        </p:txBody>
      </p:sp>
      <p:sp>
        <p:nvSpPr>
          <p:cNvPr id="5" name="Slide Number Placeholder 4"/>
          <p:cNvSpPr>
            <a:spLocks noGrp="1"/>
          </p:cNvSpPr>
          <p:nvPr>
            <p:ph type="sldNum" sz="quarter" idx="12"/>
          </p:nvPr>
        </p:nvSpPr>
        <p:spPr/>
        <p:txBody>
          <a:bodyPr/>
          <a:lstStyle/>
          <a:p>
            <a:fld id="{BC07D5F0-2197-445F-8EB2-A3AD54A076C5}" type="slidenum">
              <a:rPr lang="en-US" smtClean="0"/>
              <a:t>‹#›</a:t>
            </a:fld>
            <a:endParaRPr lang="en-US"/>
          </a:p>
        </p:txBody>
      </p:sp>
    </p:spTree>
    <p:extLst>
      <p:ext uri="{BB962C8B-B14F-4D97-AF65-F5344CB8AC3E}">
        <p14:creationId xmlns:p14="http://schemas.microsoft.com/office/powerpoint/2010/main" val="638278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AF437D-B84E-4608-9565-A23DEDC3FC8E}" type="datetime1">
              <a:rPr lang="en-US" smtClean="0"/>
              <a:t>1/20/2020</a:t>
            </a:fld>
            <a:endParaRPr lang="en-US"/>
          </a:p>
        </p:txBody>
      </p:sp>
      <p:sp>
        <p:nvSpPr>
          <p:cNvPr id="3" name="Footer Placeholder 2"/>
          <p:cNvSpPr>
            <a:spLocks noGrp="1"/>
          </p:cNvSpPr>
          <p:nvPr>
            <p:ph type="ftr" sz="quarter" idx="11"/>
          </p:nvPr>
        </p:nvSpPr>
        <p:spPr/>
        <p:txBody>
          <a:bodyPr/>
          <a:lstStyle/>
          <a:p>
            <a:r>
              <a:rPr lang="en-US" smtClean="0"/>
              <a:t>© 2019 Václav Rajlich</a:t>
            </a:r>
            <a:endParaRPr lang="en-US"/>
          </a:p>
        </p:txBody>
      </p:sp>
      <p:sp>
        <p:nvSpPr>
          <p:cNvPr id="4" name="Slide Number Placeholder 3"/>
          <p:cNvSpPr>
            <a:spLocks noGrp="1"/>
          </p:cNvSpPr>
          <p:nvPr>
            <p:ph type="sldNum" sz="quarter" idx="12"/>
          </p:nvPr>
        </p:nvSpPr>
        <p:spPr/>
        <p:txBody>
          <a:bodyPr/>
          <a:lstStyle/>
          <a:p>
            <a:fld id="{BC07D5F0-2197-445F-8EB2-A3AD54A076C5}" type="slidenum">
              <a:rPr lang="en-US" smtClean="0"/>
              <a:t>‹#›</a:t>
            </a:fld>
            <a:endParaRPr lang="en-US"/>
          </a:p>
        </p:txBody>
      </p:sp>
    </p:spTree>
    <p:extLst>
      <p:ext uri="{BB962C8B-B14F-4D97-AF65-F5344CB8AC3E}">
        <p14:creationId xmlns:p14="http://schemas.microsoft.com/office/powerpoint/2010/main" val="40917697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0738650-D5B0-4C54-92FE-AC6440B6D15E}" type="datetime1">
              <a:rPr lang="en-US" smtClean="0"/>
              <a:t>1/20/2020</a:t>
            </a:fld>
            <a:endParaRPr lang="en-US"/>
          </a:p>
        </p:txBody>
      </p:sp>
      <p:sp>
        <p:nvSpPr>
          <p:cNvPr id="6" name="Footer Placeholder 5"/>
          <p:cNvSpPr>
            <a:spLocks noGrp="1"/>
          </p:cNvSpPr>
          <p:nvPr>
            <p:ph type="ftr" sz="quarter" idx="11"/>
          </p:nvPr>
        </p:nvSpPr>
        <p:spPr/>
        <p:txBody>
          <a:bodyPr/>
          <a:lstStyle/>
          <a:p>
            <a:r>
              <a:rPr lang="en-US" smtClean="0"/>
              <a:t>© 2019 Václav Rajlich</a:t>
            </a:r>
            <a:endParaRPr lang="en-US"/>
          </a:p>
        </p:txBody>
      </p:sp>
      <p:sp>
        <p:nvSpPr>
          <p:cNvPr id="7" name="Slide Number Placeholder 6"/>
          <p:cNvSpPr>
            <a:spLocks noGrp="1"/>
          </p:cNvSpPr>
          <p:nvPr>
            <p:ph type="sldNum" sz="quarter" idx="12"/>
          </p:nvPr>
        </p:nvSpPr>
        <p:spPr/>
        <p:txBody>
          <a:bodyPr/>
          <a:lstStyle/>
          <a:p>
            <a:fld id="{BC07D5F0-2197-445F-8EB2-A3AD54A076C5}" type="slidenum">
              <a:rPr lang="en-US" smtClean="0"/>
              <a:t>‹#›</a:t>
            </a:fld>
            <a:endParaRPr lang="en-US"/>
          </a:p>
        </p:txBody>
      </p:sp>
    </p:spTree>
    <p:extLst>
      <p:ext uri="{BB962C8B-B14F-4D97-AF65-F5344CB8AC3E}">
        <p14:creationId xmlns:p14="http://schemas.microsoft.com/office/powerpoint/2010/main" val="36982427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1247DEE-DDC2-45A4-BB4C-BEF347E5F98D}" type="datetime1">
              <a:rPr lang="en-US" smtClean="0"/>
              <a:t>1/20/2020</a:t>
            </a:fld>
            <a:endParaRPr lang="en-US"/>
          </a:p>
        </p:txBody>
      </p:sp>
      <p:sp>
        <p:nvSpPr>
          <p:cNvPr id="6" name="Footer Placeholder 5"/>
          <p:cNvSpPr>
            <a:spLocks noGrp="1"/>
          </p:cNvSpPr>
          <p:nvPr>
            <p:ph type="ftr" sz="quarter" idx="11"/>
          </p:nvPr>
        </p:nvSpPr>
        <p:spPr/>
        <p:txBody>
          <a:bodyPr/>
          <a:lstStyle/>
          <a:p>
            <a:r>
              <a:rPr lang="en-US" smtClean="0"/>
              <a:t>© 2019 Václav Rajlich</a:t>
            </a:r>
            <a:endParaRPr lang="en-US"/>
          </a:p>
        </p:txBody>
      </p:sp>
      <p:sp>
        <p:nvSpPr>
          <p:cNvPr id="7" name="Slide Number Placeholder 6"/>
          <p:cNvSpPr>
            <a:spLocks noGrp="1"/>
          </p:cNvSpPr>
          <p:nvPr>
            <p:ph type="sldNum" sz="quarter" idx="12"/>
          </p:nvPr>
        </p:nvSpPr>
        <p:spPr/>
        <p:txBody>
          <a:bodyPr/>
          <a:lstStyle/>
          <a:p>
            <a:fld id="{BC07D5F0-2197-445F-8EB2-A3AD54A076C5}" type="slidenum">
              <a:rPr lang="en-US" smtClean="0"/>
              <a:t>‹#›</a:t>
            </a:fld>
            <a:endParaRPr lang="en-US"/>
          </a:p>
        </p:txBody>
      </p:sp>
    </p:spTree>
    <p:extLst>
      <p:ext uri="{BB962C8B-B14F-4D97-AF65-F5344CB8AC3E}">
        <p14:creationId xmlns:p14="http://schemas.microsoft.com/office/powerpoint/2010/main" val="24844956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8D14C7C-2C28-4F4F-8B2A-505BE7AA3ABF}" type="datetime1">
              <a:rPr lang="en-US" smtClean="0"/>
              <a:t>1/20/2020</a:t>
            </a:fld>
            <a:endParaRPr lang="en-US"/>
          </a:p>
        </p:txBody>
      </p:sp>
      <p:sp>
        <p:nvSpPr>
          <p:cNvPr id="5" name="Footer Placeholder 4"/>
          <p:cNvSpPr>
            <a:spLocks noGrp="1"/>
          </p:cNvSpPr>
          <p:nvPr>
            <p:ph type="ftr" sz="quarter" idx="11"/>
          </p:nvPr>
        </p:nvSpPr>
        <p:spPr/>
        <p:txBody>
          <a:bodyPr/>
          <a:lstStyle/>
          <a:p>
            <a:r>
              <a:rPr lang="en-US" smtClean="0"/>
              <a:t>© 2019 Václav Rajlich</a:t>
            </a:r>
            <a:endParaRPr lang="en-US"/>
          </a:p>
        </p:txBody>
      </p:sp>
      <p:sp>
        <p:nvSpPr>
          <p:cNvPr id="6" name="Slide Number Placeholder 5"/>
          <p:cNvSpPr>
            <a:spLocks noGrp="1"/>
          </p:cNvSpPr>
          <p:nvPr>
            <p:ph type="sldNum" sz="quarter" idx="12"/>
          </p:nvPr>
        </p:nvSpPr>
        <p:spPr/>
        <p:txBody>
          <a:bodyPr/>
          <a:lstStyle/>
          <a:p>
            <a:fld id="{BC07D5F0-2197-445F-8EB2-A3AD54A076C5}" type="slidenum">
              <a:rPr lang="en-US" smtClean="0"/>
              <a:t>‹#›</a:t>
            </a:fld>
            <a:endParaRPr lang="en-US"/>
          </a:p>
        </p:txBody>
      </p:sp>
    </p:spTree>
    <p:extLst>
      <p:ext uri="{BB962C8B-B14F-4D97-AF65-F5344CB8AC3E}">
        <p14:creationId xmlns:p14="http://schemas.microsoft.com/office/powerpoint/2010/main" val="7451430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6EB933-AD6C-409E-9C67-7DE36F0BEF34}" type="datetime1">
              <a:rPr lang="en-US" smtClean="0"/>
              <a:t>1/20/2020</a:t>
            </a:fld>
            <a:endParaRPr lang="en-US"/>
          </a:p>
        </p:txBody>
      </p:sp>
      <p:sp>
        <p:nvSpPr>
          <p:cNvPr id="5" name="Footer Placeholder 4"/>
          <p:cNvSpPr>
            <a:spLocks noGrp="1"/>
          </p:cNvSpPr>
          <p:nvPr>
            <p:ph type="ftr" sz="quarter" idx="11"/>
          </p:nvPr>
        </p:nvSpPr>
        <p:spPr/>
        <p:txBody>
          <a:bodyPr/>
          <a:lstStyle/>
          <a:p>
            <a:r>
              <a:rPr lang="en-US" smtClean="0"/>
              <a:t>© 2019 Václav Rajlich</a:t>
            </a:r>
            <a:endParaRPr lang="en-US"/>
          </a:p>
        </p:txBody>
      </p:sp>
      <p:sp>
        <p:nvSpPr>
          <p:cNvPr id="6" name="Slide Number Placeholder 5"/>
          <p:cNvSpPr>
            <a:spLocks noGrp="1"/>
          </p:cNvSpPr>
          <p:nvPr>
            <p:ph type="sldNum" sz="quarter" idx="12"/>
          </p:nvPr>
        </p:nvSpPr>
        <p:spPr/>
        <p:txBody>
          <a:bodyPr/>
          <a:lstStyle/>
          <a:p>
            <a:fld id="{BC07D5F0-2197-445F-8EB2-A3AD54A076C5}" type="slidenum">
              <a:rPr lang="en-US" smtClean="0"/>
              <a:t>‹#›</a:t>
            </a:fld>
            <a:endParaRPr lang="en-US"/>
          </a:p>
        </p:txBody>
      </p:sp>
    </p:spTree>
    <p:extLst>
      <p:ext uri="{BB962C8B-B14F-4D97-AF65-F5344CB8AC3E}">
        <p14:creationId xmlns:p14="http://schemas.microsoft.com/office/powerpoint/2010/main" val="878145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2E7913-F968-4A9B-8F7F-AA639FC55786}" type="datetime1">
              <a:rPr lang="en-US" smtClean="0"/>
              <a:t>1/20/2020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 2019 Václav Rajlich</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07D5F0-2197-445F-8EB2-A3AD54A076C5}" type="slidenum">
              <a:rPr lang="en-US" smtClean="0"/>
              <a:t>‹#›</a:t>
            </a:fld>
            <a:endParaRPr lang="en-US"/>
          </a:p>
        </p:txBody>
      </p:sp>
    </p:spTree>
    <p:extLst>
      <p:ext uri="{BB962C8B-B14F-4D97-AF65-F5344CB8AC3E}">
        <p14:creationId xmlns:p14="http://schemas.microsoft.com/office/powerpoint/2010/main" val="3015497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01240" y="0"/>
            <a:ext cx="4099560" cy="6190611"/>
          </a:xfrm>
          <a:prstGeom prst="rect">
            <a:avLst/>
          </a:prstGeom>
        </p:spPr>
      </p:pic>
      <p:sp>
        <p:nvSpPr>
          <p:cNvPr id="2" name="Title 1"/>
          <p:cNvSpPr>
            <a:spLocks noGrp="1"/>
          </p:cNvSpPr>
          <p:nvPr>
            <p:ph type="ctrTitle"/>
          </p:nvPr>
        </p:nvSpPr>
        <p:spPr/>
        <p:txBody>
          <a:bodyPr/>
          <a:lstStyle/>
          <a:p>
            <a:r>
              <a:rPr lang="en-US" dirty="0" smtClean="0"/>
              <a:t> </a:t>
            </a:r>
            <a:endParaRPr lang="en-US" dirty="0"/>
          </a:p>
        </p:txBody>
      </p:sp>
      <p:sp>
        <p:nvSpPr>
          <p:cNvPr id="3" name="Subtitle 2"/>
          <p:cNvSpPr>
            <a:spLocks noGrp="1"/>
          </p:cNvSpPr>
          <p:nvPr>
            <p:ph type="subTitle" idx="1"/>
          </p:nvPr>
        </p:nvSpPr>
        <p:spPr>
          <a:xfrm>
            <a:off x="76200" y="4495800"/>
            <a:ext cx="8991600" cy="1295400"/>
          </a:xfrm>
        </p:spPr>
        <p:txBody>
          <a:bodyPr>
            <a:normAutofit/>
          </a:bodyPr>
          <a:lstStyle/>
          <a:p>
            <a:endParaRPr lang="en-US" sz="2800" dirty="0" smtClean="0"/>
          </a:p>
          <a:p>
            <a:endParaRPr lang="en-US" sz="2800" dirty="0"/>
          </a:p>
          <a:p>
            <a:endParaRPr lang="en-US" sz="2800" dirty="0" smtClean="0"/>
          </a:p>
          <a:p>
            <a:endParaRPr lang="en-US" sz="2800" dirty="0"/>
          </a:p>
        </p:txBody>
      </p:sp>
      <p:sp>
        <p:nvSpPr>
          <p:cNvPr id="6" name="Rectangle 5"/>
          <p:cNvSpPr/>
          <p:nvPr/>
        </p:nvSpPr>
        <p:spPr>
          <a:xfrm>
            <a:off x="304800" y="6229290"/>
            <a:ext cx="8686800" cy="400110"/>
          </a:xfrm>
          <a:prstGeom prst="rect">
            <a:avLst/>
          </a:prstGeom>
        </p:spPr>
        <p:txBody>
          <a:bodyPr wrap="square">
            <a:spAutoFit/>
          </a:bodyPr>
          <a:lstStyle/>
          <a:p>
            <a:pPr algn="ctr"/>
            <a:r>
              <a:rPr lang="en-US" sz="2000" dirty="0" smtClean="0"/>
              <a:t>www.</a:t>
            </a:r>
            <a:r>
              <a:rPr lang="en-US" sz="2000" dirty="0" smtClean="0">
                <a:solidFill>
                  <a:srgbClr val="FF0000"/>
                </a:solidFill>
              </a:rPr>
              <a:t>tanbooks</a:t>
            </a:r>
            <a:r>
              <a:rPr lang="en-US" sz="2000" dirty="0" smtClean="0"/>
              <a:t>.com</a:t>
            </a:r>
            <a:endParaRPr lang="en-US" sz="2000" dirty="0"/>
          </a:p>
        </p:txBody>
      </p:sp>
      <p:sp>
        <p:nvSpPr>
          <p:cNvPr id="4" name="Slide Number Placeholder 3"/>
          <p:cNvSpPr>
            <a:spLocks noGrp="1"/>
          </p:cNvSpPr>
          <p:nvPr>
            <p:ph type="sldNum" sz="quarter" idx="12"/>
          </p:nvPr>
        </p:nvSpPr>
        <p:spPr/>
        <p:txBody>
          <a:bodyPr/>
          <a:lstStyle/>
          <a:p>
            <a:fld id="{BC07D5F0-2197-445F-8EB2-A3AD54A076C5}" type="slidenum">
              <a:rPr lang="en-US" smtClean="0"/>
              <a:t>1</a:t>
            </a:fld>
            <a:endParaRPr lang="en-US"/>
          </a:p>
        </p:txBody>
      </p:sp>
      <p:sp>
        <p:nvSpPr>
          <p:cNvPr id="7" name="TextBox 6"/>
          <p:cNvSpPr txBox="1"/>
          <p:nvPr/>
        </p:nvSpPr>
        <p:spPr>
          <a:xfrm>
            <a:off x="3352800" y="152400"/>
            <a:ext cx="2245871" cy="707886"/>
          </a:xfrm>
          <a:prstGeom prst="rect">
            <a:avLst/>
          </a:prstGeom>
          <a:noFill/>
        </p:spPr>
        <p:txBody>
          <a:bodyPr wrap="none" rtlCol="0">
            <a:spAutoFit/>
          </a:bodyPr>
          <a:lstStyle/>
          <a:p>
            <a:r>
              <a:rPr lang="en-US" sz="4000" b="1" dirty="0" smtClean="0">
                <a:solidFill>
                  <a:srgbClr val="FF0000"/>
                </a:solidFill>
              </a:rPr>
              <a:t>Chapter 3</a:t>
            </a:r>
            <a:endParaRPr lang="en-US" sz="4000" b="1" dirty="0">
              <a:solidFill>
                <a:srgbClr val="FF0000"/>
              </a:solidFill>
            </a:endParaRPr>
          </a:p>
        </p:txBody>
      </p:sp>
    </p:spTree>
    <p:extLst>
      <p:ext uri="{BB962C8B-B14F-4D97-AF65-F5344CB8AC3E}">
        <p14:creationId xmlns:p14="http://schemas.microsoft.com/office/powerpoint/2010/main" val="32289991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P2 Prescriptions</a:t>
            </a:r>
            <a:endParaRPr lang="en-US" dirty="0">
              <a:solidFill>
                <a:srgbClr val="FF0000"/>
              </a:solidFill>
            </a:endParaRPr>
          </a:p>
        </p:txBody>
      </p:sp>
      <p:sp>
        <p:nvSpPr>
          <p:cNvPr id="3" name="Content Placeholder 2"/>
          <p:cNvSpPr>
            <a:spLocks noGrp="1"/>
          </p:cNvSpPr>
          <p:nvPr>
            <p:ph idx="1"/>
          </p:nvPr>
        </p:nvSpPr>
        <p:spPr/>
        <p:txBody>
          <a:bodyPr/>
          <a:lstStyle/>
          <a:p>
            <a:r>
              <a:rPr lang="en-US" dirty="0" smtClean="0"/>
              <a:t>Prescriptions tell us how to deal with challenges we may encounter</a:t>
            </a:r>
          </a:p>
          <a:p>
            <a:endParaRPr lang="en-US" dirty="0" smtClean="0"/>
          </a:p>
        </p:txBody>
      </p:sp>
      <p:sp>
        <p:nvSpPr>
          <p:cNvPr id="4" name="Slide Number Placeholder 3"/>
          <p:cNvSpPr>
            <a:spLocks noGrp="1"/>
          </p:cNvSpPr>
          <p:nvPr>
            <p:ph type="sldNum" sz="quarter" idx="12"/>
          </p:nvPr>
        </p:nvSpPr>
        <p:spPr/>
        <p:txBody>
          <a:bodyPr/>
          <a:lstStyle/>
          <a:p>
            <a:fld id="{BC07D5F0-2197-445F-8EB2-A3AD54A076C5}" type="slidenum">
              <a:rPr lang="en-US" smtClean="0"/>
              <a:t>2</a:t>
            </a:fld>
            <a:endParaRPr lang="en-US" dirty="0"/>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19662" t="13437" r="25806" b="1068"/>
          <a:stretch/>
        </p:blipFill>
        <p:spPr>
          <a:xfrm>
            <a:off x="1066800" y="2832410"/>
            <a:ext cx="2514600" cy="2632626"/>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0" y="2819400"/>
            <a:ext cx="1743075" cy="2619375"/>
          </a:xfrm>
          <a:prstGeom prst="rect">
            <a:avLst/>
          </a:prstGeom>
        </p:spPr>
      </p:pic>
      <p:sp>
        <p:nvSpPr>
          <p:cNvPr id="5" name="Footer Placeholder 4"/>
          <p:cNvSpPr>
            <a:spLocks noGrp="1"/>
          </p:cNvSpPr>
          <p:nvPr>
            <p:ph type="ftr" sz="quarter" idx="11"/>
          </p:nvPr>
        </p:nvSpPr>
        <p:spPr/>
        <p:txBody>
          <a:bodyPr/>
          <a:lstStyle/>
          <a:p>
            <a:r>
              <a:rPr lang="en-US" smtClean="0"/>
              <a:t>© 2019 Václav Rajlich</a:t>
            </a:r>
            <a:endParaRPr lang="en-US" dirty="0"/>
          </a:p>
        </p:txBody>
      </p:sp>
    </p:spTree>
    <p:extLst>
      <p:ext uri="{BB962C8B-B14F-4D97-AF65-F5344CB8AC3E}">
        <p14:creationId xmlns:p14="http://schemas.microsoft.com/office/powerpoint/2010/main" val="26746010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Need for prescriptions</a:t>
            </a:r>
            <a:endParaRPr lang="en-US" dirty="0"/>
          </a:p>
        </p:txBody>
      </p:sp>
      <p:sp>
        <p:nvSpPr>
          <p:cNvPr id="3" name="Content Placeholder 2"/>
          <p:cNvSpPr>
            <a:spLocks noGrp="1"/>
          </p:cNvSpPr>
          <p:nvPr>
            <p:ph idx="1"/>
          </p:nvPr>
        </p:nvSpPr>
        <p:spPr/>
        <p:txBody>
          <a:bodyPr/>
          <a:lstStyle/>
          <a:p>
            <a:r>
              <a:rPr lang="en-US" dirty="0"/>
              <a:t>Hannah knows that following traffic rules alone is not enough to reach </a:t>
            </a:r>
            <a:r>
              <a:rPr lang="en-US" dirty="0" smtClean="0"/>
              <a:t>Chicago</a:t>
            </a:r>
          </a:p>
          <a:p>
            <a:pPr lvl="1"/>
            <a:r>
              <a:rPr lang="en-US" dirty="0"/>
              <a:t>T</a:t>
            </a:r>
            <a:r>
              <a:rPr lang="en-US" dirty="0" smtClean="0"/>
              <a:t>here </a:t>
            </a:r>
            <a:r>
              <a:rPr lang="en-US" dirty="0"/>
              <a:t>are challenges on the </a:t>
            </a:r>
            <a:r>
              <a:rPr lang="en-US" dirty="0" smtClean="0"/>
              <a:t>road</a:t>
            </a:r>
          </a:p>
          <a:p>
            <a:r>
              <a:rPr lang="en-US" dirty="0" smtClean="0"/>
              <a:t>Jacob </a:t>
            </a:r>
            <a:r>
              <a:rPr lang="en-US" dirty="0"/>
              <a:t>knows that </a:t>
            </a:r>
            <a:r>
              <a:rPr lang="en-US" dirty="0" smtClean="0"/>
              <a:t>it </a:t>
            </a:r>
            <a:r>
              <a:rPr lang="en-US" dirty="0"/>
              <a:t>is not </a:t>
            </a:r>
            <a:r>
              <a:rPr lang="en-US" dirty="0" smtClean="0"/>
              <a:t>enough </a:t>
            </a:r>
            <a:r>
              <a:rPr lang="en-US" dirty="0"/>
              <a:t>to follow the university </a:t>
            </a:r>
            <a:r>
              <a:rPr lang="en-US" dirty="0" smtClean="0"/>
              <a:t>rules to get bachelor’s degree</a:t>
            </a:r>
          </a:p>
          <a:p>
            <a:pPr lvl="1"/>
            <a:r>
              <a:rPr lang="en-US" dirty="0" smtClean="0"/>
              <a:t>He </a:t>
            </a:r>
            <a:r>
              <a:rPr lang="en-US" dirty="0"/>
              <a:t>also must choose courses wisely and to study </a:t>
            </a:r>
            <a:r>
              <a:rPr lang="en-US" dirty="0" smtClean="0"/>
              <a:t>hard</a:t>
            </a:r>
            <a:endParaRPr lang="en-US" dirty="0"/>
          </a:p>
          <a:p>
            <a:r>
              <a:rPr lang="en-US" dirty="0" smtClean="0"/>
              <a:t>More </a:t>
            </a:r>
            <a:r>
              <a:rPr lang="en-US" dirty="0"/>
              <a:t>than </a:t>
            </a:r>
            <a:r>
              <a:rPr lang="en-US" dirty="0" smtClean="0"/>
              <a:t>keeping </a:t>
            </a:r>
            <a:r>
              <a:rPr lang="en-US" dirty="0"/>
              <a:t>prohibitions is needed to reach the Kingdom of </a:t>
            </a:r>
            <a:r>
              <a:rPr lang="en-US" dirty="0" smtClean="0"/>
              <a:t>God</a:t>
            </a:r>
            <a:endParaRPr lang="en-US" dirty="0"/>
          </a:p>
        </p:txBody>
      </p:sp>
      <p:sp>
        <p:nvSpPr>
          <p:cNvPr id="4" name="Slide Number Placeholder 3"/>
          <p:cNvSpPr>
            <a:spLocks noGrp="1"/>
          </p:cNvSpPr>
          <p:nvPr>
            <p:ph type="sldNum" sz="quarter" idx="12"/>
          </p:nvPr>
        </p:nvSpPr>
        <p:spPr/>
        <p:txBody>
          <a:bodyPr/>
          <a:lstStyle/>
          <a:p>
            <a:fld id="{BC07D5F0-2197-445F-8EB2-A3AD54A076C5}" type="slidenum">
              <a:rPr lang="en-US" smtClean="0"/>
              <a:t>3</a:t>
            </a:fld>
            <a:endParaRPr lang="en-US" dirty="0"/>
          </a:p>
        </p:txBody>
      </p:sp>
      <p:sp>
        <p:nvSpPr>
          <p:cNvPr id="5" name="Footer Placeholder 4"/>
          <p:cNvSpPr>
            <a:spLocks noGrp="1"/>
          </p:cNvSpPr>
          <p:nvPr>
            <p:ph type="ftr" sz="quarter" idx="11"/>
          </p:nvPr>
        </p:nvSpPr>
        <p:spPr/>
        <p:txBody>
          <a:bodyPr/>
          <a:lstStyle/>
          <a:p>
            <a:r>
              <a:rPr lang="en-US" smtClean="0"/>
              <a:t>© 2019 Václav Rajlich</a:t>
            </a:r>
            <a:endParaRPr lang="en-US" dirty="0"/>
          </a:p>
        </p:txBody>
      </p:sp>
    </p:spTree>
    <p:extLst>
      <p:ext uri="{BB962C8B-B14F-4D97-AF65-F5344CB8AC3E}">
        <p14:creationId xmlns:p14="http://schemas.microsoft.com/office/powerpoint/2010/main" val="5077073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Virtuous acts</a:t>
            </a:r>
            <a:endParaRPr lang="en-US" dirty="0"/>
          </a:p>
        </p:txBody>
      </p:sp>
      <p:sp>
        <p:nvSpPr>
          <p:cNvPr id="3" name="Content Placeholder 2"/>
          <p:cNvSpPr>
            <a:spLocks noGrp="1"/>
          </p:cNvSpPr>
          <p:nvPr>
            <p:ph idx="1"/>
          </p:nvPr>
        </p:nvSpPr>
        <p:spPr/>
        <p:txBody>
          <a:bodyPr/>
          <a:lstStyle/>
          <a:p>
            <a:r>
              <a:rPr lang="en-US" dirty="0"/>
              <a:t>Dealing with challenges requires an </a:t>
            </a:r>
            <a:r>
              <a:rPr lang="en-US" dirty="0" smtClean="0"/>
              <a:t>effort</a:t>
            </a:r>
          </a:p>
          <a:p>
            <a:pPr lvl="1"/>
            <a:r>
              <a:rPr lang="en-US" dirty="0" smtClean="0"/>
              <a:t>A </a:t>
            </a:r>
            <a:r>
              <a:rPr lang="en-US" i="1" dirty="0"/>
              <a:t>deficiency</a:t>
            </a:r>
            <a:r>
              <a:rPr lang="en-US" dirty="0"/>
              <a:t> means the effort is </a:t>
            </a:r>
            <a:r>
              <a:rPr lang="en-US" dirty="0" smtClean="0"/>
              <a:t>inadequate</a:t>
            </a:r>
          </a:p>
          <a:p>
            <a:pPr lvl="1"/>
            <a:r>
              <a:rPr lang="en-US" dirty="0"/>
              <a:t>A</a:t>
            </a:r>
            <a:r>
              <a:rPr lang="en-US" dirty="0" smtClean="0"/>
              <a:t>n </a:t>
            </a:r>
            <a:r>
              <a:rPr lang="en-US" i="1" dirty="0"/>
              <a:t>excess</a:t>
            </a:r>
            <a:r>
              <a:rPr lang="en-US" dirty="0"/>
              <a:t> is an </a:t>
            </a:r>
            <a:r>
              <a:rPr lang="en-US" dirty="0" smtClean="0"/>
              <a:t>overreaction</a:t>
            </a:r>
            <a:endParaRPr lang="en-US" dirty="0"/>
          </a:p>
          <a:p>
            <a:r>
              <a:rPr lang="en-US" dirty="0" smtClean="0"/>
              <a:t>Optimum </a:t>
            </a:r>
            <a:r>
              <a:rPr lang="en-US" sz="2400" dirty="0" smtClean="0"/>
              <a:t>or</a:t>
            </a:r>
            <a:r>
              <a:rPr lang="en-US" dirty="0" smtClean="0"/>
              <a:t> balance </a:t>
            </a:r>
            <a:r>
              <a:rPr lang="en-US" sz="2400" dirty="0">
                <a:solidFill>
                  <a:prstClr val="black"/>
                </a:solidFill>
              </a:rPr>
              <a:t>or</a:t>
            </a:r>
            <a:r>
              <a:rPr lang="en-US" dirty="0" smtClean="0"/>
              <a:t> sweet spot</a:t>
            </a:r>
          </a:p>
          <a:p>
            <a:pPr lvl="1"/>
            <a:r>
              <a:rPr lang="en-US" dirty="0" smtClean="0"/>
              <a:t>Right amount of effort</a:t>
            </a:r>
          </a:p>
          <a:p>
            <a:pPr lvl="1"/>
            <a:r>
              <a:rPr lang="en-US" dirty="0" smtClean="0"/>
              <a:t>Virtuous act = “virtue”</a:t>
            </a:r>
          </a:p>
          <a:p>
            <a:r>
              <a:rPr lang="en-US" dirty="0" smtClean="0"/>
              <a:t>“Aristotelian analysis”</a:t>
            </a:r>
            <a:endParaRPr lang="en-US" dirty="0"/>
          </a:p>
        </p:txBody>
      </p:sp>
      <p:sp>
        <p:nvSpPr>
          <p:cNvPr id="4" name="Slide Number Placeholder 3"/>
          <p:cNvSpPr>
            <a:spLocks noGrp="1"/>
          </p:cNvSpPr>
          <p:nvPr>
            <p:ph type="sldNum" sz="quarter" idx="12"/>
          </p:nvPr>
        </p:nvSpPr>
        <p:spPr/>
        <p:txBody>
          <a:bodyPr/>
          <a:lstStyle/>
          <a:p>
            <a:fld id="{BC07D5F0-2197-445F-8EB2-A3AD54A076C5}" type="slidenum">
              <a:rPr lang="en-US" smtClean="0"/>
              <a:t>4</a:t>
            </a:fld>
            <a:endParaRPr lang="en-US" dirty="0"/>
          </a:p>
        </p:txBody>
      </p:sp>
      <p:sp>
        <p:nvSpPr>
          <p:cNvPr id="5" name="Footer Placeholder 4"/>
          <p:cNvSpPr>
            <a:spLocks noGrp="1"/>
          </p:cNvSpPr>
          <p:nvPr>
            <p:ph type="ftr" sz="quarter" idx="11"/>
          </p:nvPr>
        </p:nvSpPr>
        <p:spPr/>
        <p:txBody>
          <a:bodyPr/>
          <a:lstStyle/>
          <a:p>
            <a:r>
              <a:rPr lang="en-US" smtClean="0"/>
              <a:t>© 2019 Václav Rajlich</a:t>
            </a:r>
            <a:endParaRPr lang="en-US" dirty="0"/>
          </a:p>
        </p:txBody>
      </p:sp>
    </p:spTree>
    <p:extLst>
      <p:ext uri="{BB962C8B-B14F-4D97-AF65-F5344CB8AC3E}">
        <p14:creationId xmlns:p14="http://schemas.microsoft.com/office/powerpoint/2010/main" val="27571564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Analogy: Technical problems</a:t>
            </a:r>
            <a:endParaRPr lang="en-US" dirty="0"/>
          </a:p>
        </p:txBody>
      </p:sp>
      <p:sp>
        <p:nvSpPr>
          <p:cNvPr id="3" name="Content Placeholder 2"/>
          <p:cNvSpPr>
            <a:spLocks noGrp="1"/>
          </p:cNvSpPr>
          <p:nvPr>
            <p:ph idx="1"/>
          </p:nvPr>
        </p:nvSpPr>
        <p:spPr>
          <a:xfrm>
            <a:off x="228600" y="1600200"/>
            <a:ext cx="8763000" cy="4525963"/>
          </a:xfrm>
        </p:spPr>
        <p:txBody>
          <a:bodyPr/>
          <a:lstStyle/>
          <a:p>
            <a:r>
              <a:rPr lang="en-US" dirty="0" smtClean="0"/>
              <a:t>To </a:t>
            </a:r>
            <a:r>
              <a:rPr lang="en-US" dirty="0"/>
              <a:t>set a temperature in a living room in </a:t>
            </a:r>
            <a:r>
              <a:rPr lang="en-US" dirty="0" smtClean="0"/>
              <a:t>winter </a:t>
            </a:r>
          </a:p>
          <a:p>
            <a:pPr lvl="1"/>
            <a:r>
              <a:rPr lang="en-US" dirty="0" smtClean="0"/>
              <a:t>The </a:t>
            </a:r>
            <a:r>
              <a:rPr lang="en-US" dirty="0"/>
              <a:t>deficiency is the room </a:t>
            </a:r>
            <a:r>
              <a:rPr lang="en-US" dirty="0" smtClean="0"/>
              <a:t>too </a:t>
            </a:r>
            <a:r>
              <a:rPr lang="en-US" dirty="0"/>
              <a:t>cold (not enough </a:t>
            </a:r>
            <a:r>
              <a:rPr lang="en-US" dirty="0" smtClean="0"/>
              <a:t>heat)</a:t>
            </a:r>
          </a:p>
          <a:p>
            <a:pPr lvl="1"/>
            <a:r>
              <a:rPr lang="en-US" dirty="0"/>
              <a:t>T</a:t>
            </a:r>
            <a:r>
              <a:rPr lang="en-US" dirty="0" smtClean="0"/>
              <a:t>he </a:t>
            </a:r>
            <a:r>
              <a:rPr lang="en-US" dirty="0"/>
              <a:t>excess is </a:t>
            </a:r>
            <a:r>
              <a:rPr lang="en-US" dirty="0" smtClean="0"/>
              <a:t>the </a:t>
            </a:r>
            <a:r>
              <a:rPr lang="en-US" dirty="0"/>
              <a:t>room </a:t>
            </a:r>
            <a:r>
              <a:rPr lang="en-US" dirty="0" smtClean="0"/>
              <a:t>too </a:t>
            </a:r>
            <a:r>
              <a:rPr lang="en-US" dirty="0"/>
              <a:t>hot (too much </a:t>
            </a:r>
            <a:r>
              <a:rPr lang="en-US" dirty="0" smtClean="0"/>
              <a:t>heat)</a:t>
            </a:r>
          </a:p>
          <a:p>
            <a:pPr lvl="1"/>
            <a:r>
              <a:rPr lang="en-US" dirty="0" smtClean="0"/>
              <a:t>The </a:t>
            </a:r>
            <a:r>
              <a:rPr lang="en-US" dirty="0"/>
              <a:t>optimal temperature is in </a:t>
            </a:r>
            <a:r>
              <a:rPr lang="en-US" dirty="0" smtClean="0"/>
              <a:t>between</a:t>
            </a:r>
          </a:p>
          <a:p>
            <a:r>
              <a:rPr lang="en-US" dirty="0" smtClean="0"/>
              <a:t>Corrective action</a:t>
            </a:r>
          </a:p>
          <a:p>
            <a:pPr lvl="1"/>
            <a:r>
              <a:rPr lang="en-US" dirty="0" smtClean="0"/>
              <a:t>Increase </a:t>
            </a:r>
            <a:r>
              <a:rPr lang="en-US" dirty="0"/>
              <a:t>the heating if the room is too </a:t>
            </a:r>
            <a:r>
              <a:rPr lang="en-US" dirty="0" smtClean="0"/>
              <a:t>cold</a:t>
            </a:r>
          </a:p>
          <a:p>
            <a:pPr lvl="1"/>
            <a:r>
              <a:rPr lang="en-US" dirty="0" smtClean="0"/>
              <a:t>Decrease </a:t>
            </a:r>
            <a:r>
              <a:rPr lang="en-US" dirty="0"/>
              <a:t>the heating if the room is too </a:t>
            </a:r>
            <a:r>
              <a:rPr lang="en-US" dirty="0" smtClean="0"/>
              <a:t>hot</a:t>
            </a:r>
          </a:p>
          <a:p>
            <a:pPr lvl="1"/>
            <a:r>
              <a:rPr lang="en-US" dirty="0" smtClean="0"/>
              <a:t>A </a:t>
            </a:r>
            <a:r>
              <a:rPr lang="en-US" dirty="0"/>
              <a:t>thoughtless increase of </a:t>
            </a:r>
            <a:r>
              <a:rPr lang="en-US" dirty="0" smtClean="0"/>
              <a:t>heating is </a:t>
            </a:r>
            <a:r>
              <a:rPr lang="en-US" dirty="0"/>
              <a:t>not a </a:t>
            </a:r>
            <a:r>
              <a:rPr lang="en-US" dirty="0" smtClean="0"/>
              <a:t>solution</a:t>
            </a:r>
          </a:p>
          <a:p>
            <a:r>
              <a:rPr lang="en-US" dirty="0" smtClean="0"/>
              <a:t>Similar reasoning applies to virtues</a:t>
            </a:r>
            <a:endParaRPr lang="en-US" dirty="0"/>
          </a:p>
        </p:txBody>
      </p:sp>
      <p:sp>
        <p:nvSpPr>
          <p:cNvPr id="4" name="Slide Number Placeholder 3"/>
          <p:cNvSpPr>
            <a:spLocks noGrp="1"/>
          </p:cNvSpPr>
          <p:nvPr>
            <p:ph type="sldNum" sz="quarter" idx="12"/>
          </p:nvPr>
        </p:nvSpPr>
        <p:spPr/>
        <p:txBody>
          <a:bodyPr/>
          <a:lstStyle/>
          <a:p>
            <a:fld id="{BC07D5F0-2197-445F-8EB2-A3AD54A076C5}" type="slidenum">
              <a:rPr lang="en-US" smtClean="0"/>
              <a:t>5</a:t>
            </a:fld>
            <a:endParaRPr lang="en-US" dirty="0"/>
          </a:p>
        </p:txBody>
      </p:sp>
      <p:sp>
        <p:nvSpPr>
          <p:cNvPr id="5" name="Footer Placeholder 4"/>
          <p:cNvSpPr>
            <a:spLocks noGrp="1"/>
          </p:cNvSpPr>
          <p:nvPr>
            <p:ph type="ftr" sz="quarter" idx="11"/>
          </p:nvPr>
        </p:nvSpPr>
        <p:spPr/>
        <p:txBody>
          <a:bodyPr/>
          <a:lstStyle/>
          <a:p>
            <a:r>
              <a:rPr lang="en-US" smtClean="0"/>
              <a:t>© 2019 Václav Rajlich</a:t>
            </a:r>
            <a:endParaRPr lang="en-US" dirty="0"/>
          </a:p>
        </p:txBody>
      </p:sp>
    </p:spTree>
    <p:extLst>
      <p:ext uri="{BB962C8B-B14F-4D97-AF65-F5344CB8AC3E}">
        <p14:creationId xmlns:p14="http://schemas.microsoft.com/office/powerpoint/2010/main" val="19683158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Rationality</a:t>
            </a:r>
          </a:p>
        </p:txBody>
      </p:sp>
      <p:sp>
        <p:nvSpPr>
          <p:cNvPr id="3" name="Content Placeholder 2"/>
          <p:cNvSpPr>
            <a:spLocks noGrp="1"/>
          </p:cNvSpPr>
          <p:nvPr>
            <p:ph idx="1"/>
          </p:nvPr>
        </p:nvSpPr>
        <p:spPr/>
        <p:txBody>
          <a:bodyPr/>
          <a:lstStyle/>
          <a:p>
            <a:r>
              <a:rPr lang="en-US" dirty="0"/>
              <a:t>Reason is one of the great gifts that we </a:t>
            </a:r>
            <a:r>
              <a:rPr lang="en-US" dirty="0" smtClean="0"/>
              <a:t>have</a:t>
            </a:r>
          </a:p>
          <a:p>
            <a:r>
              <a:rPr lang="en-US" dirty="0" smtClean="0"/>
              <a:t>New </a:t>
            </a:r>
            <a:r>
              <a:rPr lang="en-US" dirty="0"/>
              <a:t>Testament authors </a:t>
            </a:r>
            <a:r>
              <a:rPr lang="en-US" dirty="0" smtClean="0"/>
              <a:t>want us </a:t>
            </a:r>
            <a:r>
              <a:rPr lang="en-US" dirty="0"/>
              <a:t>to think about the way we </a:t>
            </a:r>
            <a:r>
              <a:rPr lang="en-US" dirty="0" smtClean="0"/>
              <a:t>act</a:t>
            </a:r>
          </a:p>
          <a:p>
            <a:r>
              <a:rPr lang="en-US" dirty="0" smtClean="0"/>
              <a:t>Correct </a:t>
            </a:r>
            <a:r>
              <a:rPr lang="en-US" dirty="0"/>
              <a:t>reasoning about acts is called </a:t>
            </a:r>
            <a:r>
              <a:rPr lang="en-US" dirty="0" smtClean="0"/>
              <a:t>“</a:t>
            </a:r>
            <a:r>
              <a:rPr lang="en-US" dirty="0" smtClean="0">
                <a:solidFill>
                  <a:srgbClr val="FF0000"/>
                </a:solidFill>
              </a:rPr>
              <a:t>rationality</a:t>
            </a:r>
            <a:r>
              <a:rPr lang="en-US" dirty="0" smtClean="0"/>
              <a:t>” = “prudence” = </a:t>
            </a:r>
            <a:r>
              <a:rPr lang="en-US" dirty="0"/>
              <a:t>“forethought,” “</a:t>
            </a:r>
            <a:r>
              <a:rPr lang="en-US" dirty="0" smtClean="0"/>
              <a:t>wisdom” = “</a:t>
            </a:r>
            <a:r>
              <a:rPr lang="en-US" dirty="0"/>
              <a:t>common </a:t>
            </a:r>
            <a:r>
              <a:rPr lang="en-US" dirty="0" smtClean="0"/>
              <a:t>sense” = “</a:t>
            </a:r>
            <a:r>
              <a:rPr lang="en-US" dirty="0"/>
              <a:t>good </a:t>
            </a:r>
            <a:r>
              <a:rPr lang="en-US" dirty="0" smtClean="0"/>
              <a:t>judgment” </a:t>
            </a:r>
          </a:p>
          <a:p>
            <a:r>
              <a:rPr lang="en-US" dirty="0" smtClean="0"/>
              <a:t>Fundamental virtue</a:t>
            </a:r>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BC07D5F0-2197-445F-8EB2-A3AD54A076C5}" type="slidenum">
              <a:rPr lang="en-US" smtClean="0"/>
              <a:t>6</a:t>
            </a:fld>
            <a:endParaRPr lang="en-US" dirty="0"/>
          </a:p>
        </p:txBody>
      </p:sp>
      <p:sp>
        <p:nvSpPr>
          <p:cNvPr id="5" name="Footer Placeholder 4"/>
          <p:cNvSpPr>
            <a:spLocks noGrp="1"/>
          </p:cNvSpPr>
          <p:nvPr>
            <p:ph type="ftr" sz="quarter" idx="11"/>
          </p:nvPr>
        </p:nvSpPr>
        <p:spPr/>
        <p:txBody>
          <a:bodyPr/>
          <a:lstStyle/>
          <a:p>
            <a:r>
              <a:rPr lang="en-US" smtClean="0"/>
              <a:t>© 2019 Václav Rajlich</a:t>
            </a:r>
            <a:endParaRPr lang="en-US" dirty="0"/>
          </a:p>
        </p:txBody>
      </p:sp>
    </p:spTree>
    <p:extLst>
      <p:ext uri="{BB962C8B-B14F-4D97-AF65-F5344CB8AC3E}">
        <p14:creationId xmlns:p14="http://schemas.microsoft.com/office/powerpoint/2010/main" val="36389056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rational act</a:t>
            </a:r>
          </a:p>
        </p:txBody>
      </p:sp>
      <p:sp>
        <p:nvSpPr>
          <p:cNvPr id="3" name="Content Placeholder 2"/>
          <p:cNvSpPr>
            <a:spLocks noGrp="1"/>
          </p:cNvSpPr>
          <p:nvPr>
            <p:ph idx="1"/>
          </p:nvPr>
        </p:nvSpPr>
        <p:spPr/>
        <p:txBody>
          <a:bodyPr/>
          <a:lstStyle/>
          <a:p>
            <a:r>
              <a:rPr lang="en-US" dirty="0"/>
              <a:t>1.	Get all available and relevant </a:t>
            </a:r>
            <a:r>
              <a:rPr lang="en-US" dirty="0" smtClean="0"/>
              <a:t>facts</a:t>
            </a:r>
          </a:p>
          <a:p>
            <a:pPr lvl="1"/>
            <a:r>
              <a:rPr lang="en-US" dirty="0" smtClean="0"/>
              <a:t>“Awareness”</a:t>
            </a:r>
            <a:endParaRPr lang="en-US" dirty="0"/>
          </a:p>
          <a:p>
            <a:r>
              <a:rPr lang="en-US" dirty="0"/>
              <a:t>2.	Analyze those facts, consider the options and choose the best </a:t>
            </a:r>
            <a:r>
              <a:rPr lang="en-US" dirty="0" smtClean="0"/>
              <a:t>one</a:t>
            </a:r>
            <a:endParaRPr lang="en-US" dirty="0"/>
          </a:p>
          <a:p>
            <a:r>
              <a:rPr lang="en-US" dirty="0"/>
              <a:t>3.	Take </a:t>
            </a:r>
            <a:r>
              <a:rPr lang="en-US" dirty="0" smtClean="0"/>
              <a:t>action</a:t>
            </a:r>
            <a:endParaRPr lang="en-US" dirty="0"/>
          </a:p>
          <a:p>
            <a:endParaRPr lang="en-US" dirty="0"/>
          </a:p>
        </p:txBody>
      </p:sp>
      <p:sp>
        <p:nvSpPr>
          <p:cNvPr id="4" name="Slide Number Placeholder 3"/>
          <p:cNvSpPr>
            <a:spLocks noGrp="1"/>
          </p:cNvSpPr>
          <p:nvPr>
            <p:ph type="sldNum" sz="quarter" idx="12"/>
          </p:nvPr>
        </p:nvSpPr>
        <p:spPr/>
        <p:txBody>
          <a:bodyPr/>
          <a:lstStyle/>
          <a:p>
            <a:fld id="{BC07D5F0-2197-445F-8EB2-A3AD54A076C5}" type="slidenum">
              <a:rPr lang="en-US" smtClean="0"/>
              <a:t>7</a:t>
            </a:fld>
            <a:endParaRPr lang="en-US" dirty="0"/>
          </a:p>
        </p:txBody>
      </p:sp>
      <p:sp>
        <p:nvSpPr>
          <p:cNvPr id="5" name="Footer Placeholder 4"/>
          <p:cNvSpPr>
            <a:spLocks noGrp="1"/>
          </p:cNvSpPr>
          <p:nvPr>
            <p:ph type="ftr" sz="quarter" idx="11"/>
          </p:nvPr>
        </p:nvSpPr>
        <p:spPr/>
        <p:txBody>
          <a:bodyPr/>
          <a:lstStyle/>
          <a:p>
            <a:r>
              <a:rPr lang="en-US" smtClean="0"/>
              <a:t>© 2019 Václav Rajlich</a:t>
            </a:r>
            <a:endParaRPr lang="en-US" dirty="0"/>
          </a:p>
        </p:txBody>
      </p:sp>
    </p:spTree>
    <p:extLst>
      <p:ext uri="{BB962C8B-B14F-4D97-AF65-F5344CB8AC3E}">
        <p14:creationId xmlns:p14="http://schemas.microsoft.com/office/powerpoint/2010/main" val="14536153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Feelings</a:t>
            </a:r>
          </a:p>
        </p:txBody>
      </p:sp>
      <p:sp>
        <p:nvSpPr>
          <p:cNvPr id="3" name="Content Placeholder 2"/>
          <p:cNvSpPr>
            <a:spLocks noGrp="1"/>
          </p:cNvSpPr>
          <p:nvPr>
            <p:ph idx="1"/>
          </p:nvPr>
        </p:nvSpPr>
        <p:spPr/>
        <p:txBody>
          <a:bodyPr/>
          <a:lstStyle/>
          <a:p>
            <a:r>
              <a:rPr lang="en-US" dirty="0"/>
              <a:t>Feelings = “emotions” = “passions”</a:t>
            </a:r>
          </a:p>
          <a:p>
            <a:r>
              <a:rPr lang="en-US" dirty="0"/>
              <a:t>Inner reactions that prompt us to act in a certain way</a:t>
            </a:r>
          </a:p>
          <a:p>
            <a:r>
              <a:rPr lang="en-US" dirty="0"/>
              <a:t>Positive feelings </a:t>
            </a:r>
            <a:r>
              <a:rPr lang="en-US" dirty="0" smtClean="0"/>
              <a:t>bring </a:t>
            </a:r>
            <a:r>
              <a:rPr lang="en-US" dirty="0"/>
              <a:t>satisfaction</a:t>
            </a:r>
          </a:p>
          <a:p>
            <a:r>
              <a:rPr lang="en-US" dirty="0"/>
              <a:t>Negative feelings cause </a:t>
            </a:r>
            <a:r>
              <a:rPr lang="en-US" dirty="0" smtClean="0"/>
              <a:t>discomfort</a:t>
            </a:r>
          </a:p>
          <a:p>
            <a:endParaRPr lang="en-US" dirty="0"/>
          </a:p>
        </p:txBody>
      </p:sp>
      <p:sp>
        <p:nvSpPr>
          <p:cNvPr id="4" name="Slide Number Placeholder 3"/>
          <p:cNvSpPr>
            <a:spLocks noGrp="1"/>
          </p:cNvSpPr>
          <p:nvPr>
            <p:ph type="sldNum" sz="quarter" idx="12"/>
          </p:nvPr>
        </p:nvSpPr>
        <p:spPr/>
        <p:txBody>
          <a:bodyPr/>
          <a:lstStyle/>
          <a:p>
            <a:fld id="{BC07D5F0-2197-445F-8EB2-A3AD54A076C5}" type="slidenum">
              <a:rPr lang="en-US" smtClean="0"/>
              <a:t>8</a:t>
            </a:fld>
            <a:endParaRPr lang="en-US" dirty="0"/>
          </a:p>
        </p:txBody>
      </p:sp>
      <p:sp>
        <p:nvSpPr>
          <p:cNvPr id="5" name="Footer Placeholder 4"/>
          <p:cNvSpPr>
            <a:spLocks noGrp="1"/>
          </p:cNvSpPr>
          <p:nvPr>
            <p:ph type="ftr" sz="quarter" idx="11"/>
          </p:nvPr>
        </p:nvSpPr>
        <p:spPr/>
        <p:txBody>
          <a:bodyPr/>
          <a:lstStyle/>
          <a:p>
            <a:r>
              <a:rPr lang="en-US" smtClean="0"/>
              <a:t>© 2019 Václav Rajlich</a:t>
            </a:r>
            <a:endParaRPr lang="en-US" dirty="0"/>
          </a:p>
        </p:txBody>
      </p:sp>
    </p:spTree>
    <p:extLst>
      <p:ext uri="{BB962C8B-B14F-4D97-AF65-F5344CB8AC3E}">
        <p14:creationId xmlns:p14="http://schemas.microsoft.com/office/powerpoint/2010/main" val="3739559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Rationality and Feelings</a:t>
            </a:r>
          </a:p>
        </p:txBody>
      </p:sp>
      <p:sp>
        <p:nvSpPr>
          <p:cNvPr id="3" name="Content Placeholder 2"/>
          <p:cNvSpPr>
            <a:spLocks noGrp="1"/>
          </p:cNvSpPr>
          <p:nvPr>
            <p:ph idx="1"/>
          </p:nvPr>
        </p:nvSpPr>
        <p:spPr/>
        <p:txBody>
          <a:bodyPr/>
          <a:lstStyle/>
          <a:p>
            <a:r>
              <a:rPr lang="en-US" dirty="0" smtClean="0"/>
              <a:t>Basing </a:t>
            </a:r>
            <a:r>
              <a:rPr lang="en-US" dirty="0"/>
              <a:t>our acts exclusively on emotions is irrational, as feelings are often </a:t>
            </a:r>
            <a:r>
              <a:rPr lang="en-US" dirty="0" smtClean="0"/>
              <a:t>blind</a:t>
            </a:r>
          </a:p>
          <a:p>
            <a:r>
              <a:rPr lang="en-US" dirty="0"/>
              <a:t>A</a:t>
            </a:r>
            <a:r>
              <a:rPr lang="en-US" dirty="0" smtClean="0"/>
              <a:t> </a:t>
            </a:r>
            <a:r>
              <a:rPr lang="en-US" dirty="0"/>
              <a:t>complete suppression of feelings and acting in a robot-like </a:t>
            </a:r>
            <a:r>
              <a:rPr lang="en-US" dirty="0" smtClean="0"/>
              <a:t>manner is perilous</a:t>
            </a:r>
          </a:p>
          <a:p>
            <a:r>
              <a:rPr lang="en-US" dirty="0" smtClean="0"/>
              <a:t>Both </a:t>
            </a:r>
            <a:r>
              <a:rPr lang="en-US" dirty="0"/>
              <a:t>of these vices represent a serious threat to our goal of reaching the Kingdom of </a:t>
            </a:r>
            <a:r>
              <a:rPr lang="en-US" dirty="0" smtClean="0"/>
              <a:t>God</a:t>
            </a:r>
          </a:p>
          <a:p>
            <a:pPr lvl="1"/>
            <a:r>
              <a:rPr lang="en-US" dirty="0" smtClean="0"/>
              <a:t>Feelings are an </a:t>
            </a:r>
            <a:r>
              <a:rPr lang="en-US" dirty="0"/>
              <a:t>important </a:t>
            </a:r>
            <a:r>
              <a:rPr lang="en-US" dirty="0" smtClean="0"/>
              <a:t>part of a situation</a:t>
            </a:r>
          </a:p>
          <a:p>
            <a:pPr lvl="1"/>
            <a:r>
              <a:rPr lang="en-US" dirty="0"/>
              <a:t>S</a:t>
            </a:r>
            <a:r>
              <a:rPr lang="en-US" dirty="0" smtClean="0"/>
              <a:t>hould be </a:t>
            </a:r>
            <a:r>
              <a:rPr lang="en-US" dirty="0"/>
              <a:t>taken into account with appropriate </a:t>
            </a:r>
            <a:r>
              <a:rPr lang="en-US" dirty="0" smtClean="0"/>
              <a:t>weight</a:t>
            </a:r>
            <a:endParaRPr lang="en-US" dirty="0"/>
          </a:p>
        </p:txBody>
      </p:sp>
      <p:sp>
        <p:nvSpPr>
          <p:cNvPr id="4" name="Slide Number Placeholder 3"/>
          <p:cNvSpPr>
            <a:spLocks noGrp="1"/>
          </p:cNvSpPr>
          <p:nvPr>
            <p:ph type="sldNum" sz="quarter" idx="12"/>
          </p:nvPr>
        </p:nvSpPr>
        <p:spPr/>
        <p:txBody>
          <a:bodyPr/>
          <a:lstStyle/>
          <a:p>
            <a:fld id="{BC07D5F0-2197-445F-8EB2-A3AD54A076C5}" type="slidenum">
              <a:rPr lang="en-US" smtClean="0"/>
              <a:t>9</a:t>
            </a:fld>
            <a:endParaRPr lang="en-US" dirty="0"/>
          </a:p>
        </p:txBody>
      </p:sp>
      <p:sp>
        <p:nvSpPr>
          <p:cNvPr id="5" name="Footer Placeholder 4"/>
          <p:cNvSpPr>
            <a:spLocks noGrp="1"/>
          </p:cNvSpPr>
          <p:nvPr>
            <p:ph type="ftr" sz="quarter" idx="11"/>
          </p:nvPr>
        </p:nvSpPr>
        <p:spPr/>
        <p:txBody>
          <a:bodyPr/>
          <a:lstStyle/>
          <a:p>
            <a:r>
              <a:rPr lang="en-US" smtClean="0"/>
              <a:t>© 2019 Václav Rajlich</a:t>
            </a:r>
            <a:endParaRPr lang="en-US" dirty="0"/>
          </a:p>
        </p:txBody>
      </p:sp>
    </p:spTree>
    <p:extLst>
      <p:ext uri="{BB962C8B-B14F-4D97-AF65-F5344CB8AC3E}">
        <p14:creationId xmlns:p14="http://schemas.microsoft.com/office/powerpoint/2010/main" val="18829448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Jesus displayed strong feelings</a:t>
            </a:r>
            <a:endParaRPr lang="en-US" dirty="0"/>
          </a:p>
        </p:txBody>
      </p:sp>
      <p:sp>
        <p:nvSpPr>
          <p:cNvPr id="3" name="Content Placeholder 2"/>
          <p:cNvSpPr>
            <a:spLocks noGrp="1"/>
          </p:cNvSpPr>
          <p:nvPr>
            <p:ph idx="1"/>
          </p:nvPr>
        </p:nvSpPr>
        <p:spPr/>
        <p:txBody>
          <a:bodyPr/>
          <a:lstStyle/>
          <a:p>
            <a:r>
              <a:rPr lang="en-US" dirty="0" smtClean="0"/>
              <a:t>“In </a:t>
            </a:r>
            <a:r>
              <a:rPr lang="en-US" dirty="0"/>
              <a:t>the temple he found those who were selling oxen and sheep and pigeons, and the money-changers at their business. And making a </a:t>
            </a:r>
            <a:r>
              <a:rPr lang="en-US" dirty="0">
                <a:solidFill>
                  <a:srgbClr val="FF0000"/>
                </a:solidFill>
              </a:rPr>
              <a:t>whip</a:t>
            </a:r>
            <a:r>
              <a:rPr lang="en-US" dirty="0"/>
              <a:t> of cords, he drove them all, with the sheep and oxen, out of the temple; and he poured out the coins of the </a:t>
            </a:r>
            <a:r>
              <a:rPr lang="en-US" dirty="0">
                <a:solidFill>
                  <a:srgbClr val="FF0000"/>
                </a:solidFill>
              </a:rPr>
              <a:t>money-changers</a:t>
            </a:r>
            <a:r>
              <a:rPr lang="en-US" dirty="0"/>
              <a:t> and overturned their tables</a:t>
            </a:r>
            <a:r>
              <a:rPr lang="en-US" dirty="0" smtClean="0"/>
              <a:t>." </a:t>
            </a:r>
            <a:r>
              <a:rPr lang="en-US" dirty="0"/>
              <a:t>(</a:t>
            </a:r>
            <a:r>
              <a:rPr lang="en-US" dirty="0" err="1"/>
              <a:t>Jn</a:t>
            </a:r>
            <a:r>
              <a:rPr lang="en-US" dirty="0"/>
              <a:t> 2:14-16; see also Mt 21:12:13, Mk 11:15-17). </a:t>
            </a:r>
          </a:p>
        </p:txBody>
      </p:sp>
      <p:sp>
        <p:nvSpPr>
          <p:cNvPr id="4" name="Slide Number Placeholder 3"/>
          <p:cNvSpPr>
            <a:spLocks noGrp="1"/>
          </p:cNvSpPr>
          <p:nvPr>
            <p:ph type="sldNum" sz="quarter" idx="12"/>
          </p:nvPr>
        </p:nvSpPr>
        <p:spPr/>
        <p:txBody>
          <a:bodyPr/>
          <a:lstStyle/>
          <a:p>
            <a:fld id="{BC07D5F0-2197-445F-8EB2-A3AD54A076C5}" type="slidenum">
              <a:rPr lang="en-US" smtClean="0"/>
              <a:t>10</a:t>
            </a:fld>
            <a:endParaRPr lang="en-US" dirty="0"/>
          </a:p>
        </p:txBody>
      </p:sp>
      <p:sp>
        <p:nvSpPr>
          <p:cNvPr id="5" name="Footer Placeholder 4"/>
          <p:cNvSpPr>
            <a:spLocks noGrp="1"/>
          </p:cNvSpPr>
          <p:nvPr>
            <p:ph type="ftr" sz="quarter" idx="11"/>
          </p:nvPr>
        </p:nvSpPr>
        <p:spPr/>
        <p:txBody>
          <a:bodyPr/>
          <a:lstStyle/>
          <a:p>
            <a:r>
              <a:rPr lang="en-US" smtClean="0"/>
              <a:t>© 2019 Václav Rajlich</a:t>
            </a:r>
            <a:endParaRPr lang="en-US" dirty="0"/>
          </a:p>
        </p:txBody>
      </p:sp>
    </p:spTree>
    <p:extLst>
      <p:ext uri="{BB962C8B-B14F-4D97-AF65-F5344CB8AC3E}">
        <p14:creationId xmlns:p14="http://schemas.microsoft.com/office/powerpoint/2010/main" val="10896789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Gethsemane</a:t>
            </a:r>
            <a:endParaRPr lang="en-US" dirty="0"/>
          </a:p>
        </p:txBody>
      </p:sp>
      <p:sp>
        <p:nvSpPr>
          <p:cNvPr id="3" name="Content Placeholder 2"/>
          <p:cNvSpPr>
            <a:spLocks noGrp="1"/>
          </p:cNvSpPr>
          <p:nvPr>
            <p:ph idx="1"/>
          </p:nvPr>
        </p:nvSpPr>
        <p:spPr>
          <a:xfrm>
            <a:off x="457200" y="1295400"/>
            <a:ext cx="8229600" cy="4830763"/>
          </a:xfrm>
        </p:spPr>
        <p:txBody>
          <a:bodyPr/>
          <a:lstStyle/>
          <a:p>
            <a:pPr marL="0" indent="0">
              <a:buNone/>
            </a:pPr>
            <a:r>
              <a:rPr lang="en-US" sz="2000" dirty="0"/>
              <a:t>Then Jesus went with them to a place called Gethsemane, and he said to his disciples, "Sit here, while I go yonder and pray." And </a:t>
            </a:r>
            <a:r>
              <a:rPr lang="en-US" sz="2000" dirty="0">
                <a:solidFill>
                  <a:srgbClr val="FF0000"/>
                </a:solidFill>
              </a:rPr>
              <a:t>taking with him Peter and the two sons of Zebedee</a:t>
            </a:r>
            <a:r>
              <a:rPr lang="en-US" sz="2000" dirty="0"/>
              <a:t>, he began to be sorrowful and troubled. Then he said to them, "My soul is </a:t>
            </a:r>
            <a:r>
              <a:rPr lang="en-US" sz="2000" dirty="0">
                <a:solidFill>
                  <a:srgbClr val="FF0000"/>
                </a:solidFill>
              </a:rPr>
              <a:t>very sorrowful</a:t>
            </a:r>
            <a:r>
              <a:rPr lang="en-US" sz="2000" dirty="0"/>
              <a:t>, even to death; remain here, and watch with me." And going a little farther he fell on his face and prayed, "My Father, if it be possible, let this cup pass from me; nevertheless, not as I will, but as thou wilt." </a:t>
            </a:r>
          </a:p>
          <a:p>
            <a:pPr marL="0" indent="0">
              <a:buNone/>
            </a:pPr>
            <a:r>
              <a:rPr lang="en-US" sz="2000" dirty="0"/>
              <a:t>And he came to the disciples and found them sleeping; and he said to Peter, "So, could you not watch with me one hour? Watch and pray that you may not enter into temptation; the spirit indeed is willing, but the flesh is weak." Again, for the second time, he went away and prayed, "</a:t>
            </a:r>
            <a:r>
              <a:rPr lang="en-US" sz="2000" dirty="0">
                <a:solidFill>
                  <a:srgbClr val="FF0000"/>
                </a:solidFill>
              </a:rPr>
              <a:t>My Father, if this cannot pass </a:t>
            </a:r>
            <a:r>
              <a:rPr lang="en-US" sz="2000" dirty="0"/>
              <a:t>unless I drink it, </a:t>
            </a:r>
            <a:r>
              <a:rPr lang="en-US" sz="2000" dirty="0">
                <a:solidFill>
                  <a:srgbClr val="FF0000"/>
                </a:solidFill>
              </a:rPr>
              <a:t>thy will be done</a:t>
            </a:r>
            <a:r>
              <a:rPr lang="en-US" sz="2000" dirty="0"/>
              <a:t>." And again he came and found them sleeping, for their eyes were heavy. So, leaving them again, he went away and prayed for the third time, saying the same words. Then he came to the disciples and said to them, "Are you still sleeping and taking your rest? Behold, the hour is at hand, and the Son of man is betrayed into the hands of sinners." (Mt 26:36-45), see also Mk (14:32-42).</a:t>
            </a:r>
          </a:p>
          <a:p>
            <a:pPr marL="0" indent="0">
              <a:buNone/>
            </a:pPr>
            <a:endParaRPr lang="en-US" dirty="0"/>
          </a:p>
        </p:txBody>
      </p:sp>
      <p:sp>
        <p:nvSpPr>
          <p:cNvPr id="4" name="Slide Number Placeholder 3"/>
          <p:cNvSpPr>
            <a:spLocks noGrp="1"/>
          </p:cNvSpPr>
          <p:nvPr>
            <p:ph type="sldNum" sz="quarter" idx="12"/>
          </p:nvPr>
        </p:nvSpPr>
        <p:spPr/>
        <p:txBody>
          <a:bodyPr/>
          <a:lstStyle/>
          <a:p>
            <a:fld id="{BC07D5F0-2197-445F-8EB2-A3AD54A076C5}" type="slidenum">
              <a:rPr lang="en-US" smtClean="0"/>
              <a:t>11</a:t>
            </a:fld>
            <a:endParaRPr lang="en-US" dirty="0"/>
          </a:p>
        </p:txBody>
      </p:sp>
      <p:sp>
        <p:nvSpPr>
          <p:cNvPr id="5" name="Footer Placeholder 4"/>
          <p:cNvSpPr>
            <a:spLocks noGrp="1"/>
          </p:cNvSpPr>
          <p:nvPr>
            <p:ph type="ftr" sz="quarter" idx="11"/>
          </p:nvPr>
        </p:nvSpPr>
        <p:spPr/>
        <p:txBody>
          <a:bodyPr/>
          <a:lstStyle/>
          <a:p>
            <a:r>
              <a:rPr lang="en-US" smtClean="0"/>
              <a:t>© 2019 Václav Rajlich</a:t>
            </a:r>
            <a:endParaRPr lang="en-US" dirty="0"/>
          </a:p>
        </p:txBody>
      </p:sp>
    </p:spTree>
    <p:extLst>
      <p:ext uri="{BB962C8B-B14F-4D97-AF65-F5344CB8AC3E}">
        <p14:creationId xmlns:p14="http://schemas.microsoft.com/office/powerpoint/2010/main" val="12210790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Jesus</a:t>
            </a:r>
            <a:endParaRPr lang="en-US" dirty="0"/>
          </a:p>
        </p:txBody>
      </p:sp>
      <p:sp>
        <p:nvSpPr>
          <p:cNvPr id="3" name="Content Placeholder 2"/>
          <p:cNvSpPr>
            <a:spLocks noGrp="1"/>
          </p:cNvSpPr>
          <p:nvPr>
            <p:ph idx="1"/>
          </p:nvPr>
        </p:nvSpPr>
        <p:spPr/>
        <p:txBody>
          <a:bodyPr/>
          <a:lstStyle/>
          <a:p>
            <a:r>
              <a:rPr lang="en-US" dirty="0"/>
              <a:t>In Gethsemane, Jesus was troubled by a strong </a:t>
            </a:r>
            <a:r>
              <a:rPr lang="en-US" dirty="0" smtClean="0"/>
              <a:t>fear and disappointment</a:t>
            </a:r>
          </a:p>
          <a:p>
            <a:pPr lvl="1"/>
            <a:r>
              <a:rPr lang="en-US" dirty="0" smtClean="0"/>
              <a:t>He </a:t>
            </a:r>
            <a:r>
              <a:rPr lang="en-US" dirty="0"/>
              <a:t>did not ignore his fear </a:t>
            </a:r>
            <a:endParaRPr lang="en-US" dirty="0" smtClean="0"/>
          </a:p>
          <a:p>
            <a:pPr lvl="1"/>
            <a:r>
              <a:rPr lang="en-US" dirty="0"/>
              <a:t>S</a:t>
            </a:r>
            <a:r>
              <a:rPr lang="en-US" dirty="0" smtClean="0"/>
              <a:t>ought </a:t>
            </a:r>
            <a:r>
              <a:rPr lang="en-US" dirty="0"/>
              <a:t>to alleviate it through </a:t>
            </a:r>
            <a:r>
              <a:rPr lang="en-US" dirty="0" smtClean="0"/>
              <a:t>prayer and companionship</a:t>
            </a:r>
          </a:p>
          <a:p>
            <a:pPr lvl="1"/>
            <a:r>
              <a:rPr lang="en-US" dirty="0" smtClean="0"/>
              <a:t>In the end, rather </a:t>
            </a:r>
            <a:r>
              <a:rPr lang="en-US" dirty="0"/>
              <a:t>than fleeing the danger as urged by his fear, he </a:t>
            </a:r>
            <a:r>
              <a:rPr lang="en-US" dirty="0" smtClean="0"/>
              <a:t>stayed</a:t>
            </a:r>
          </a:p>
        </p:txBody>
      </p:sp>
      <p:sp>
        <p:nvSpPr>
          <p:cNvPr id="4" name="Slide Number Placeholder 3"/>
          <p:cNvSpPr>
            <a:spLocks noGrp="1"/>
          </p:cNvSpPr>
          <p:nvPr>
            <p:ph type="sldNum" sz="quarter" idx="12"/>
          </p:nvPr>
        </p:nvSpPr>
        <p:spPr/>
        <p:txBody>
          <a:bodyPr/>
          <a:lstStyle/>
          <a:p>
            <a:fld id="{BC07D5F0-2197-445F-8EB2-A3AD54A076C5}" type="slidenum">
              <a:rPr lang="en-US" smtClean="0"/>
              <a:t>12</a:t>
            </a:fld>
            <a:endParaRPr lang="en-US" dirty="0"/>
          </a:p>
        </p:txBody>
      </p:sp>
      <p:sp>
        <p:nvSpPr>
          <p:cNvPr id="5" name="Footer Placeholder 4"/>
          <p:cNvSpPr>
            <a:spLocks noGrp="1"/>
          </p:cNvSpPr>
          <p:nvPr>
            <p:ph type="ftr" sz="quarter" idx="11"/>
          </p:nvPr>
        </p:nvSpPr>
        <p:spPr/>
        <p:txBody>
          <a:bodyPr/>
          <a:lstStyle/>
          <a:p>
            <a:r>
              <a:rPr lang="en-US" smtClean="0"/>
              <a:t>© 2019 Václav Rajlich</a:t>
            </a:r>
            <a:endParaRPr lang="en-US" dirty="0"/>
          </a:p>
        </p:txBody>
      </p:sp>
    </p:spTree>
    <p:extLst>
      <p:ext uri="{BB962C8B-B14F-4D97-AF65-F5344CB8AC3E}">
        <p14:creationId xmlns:p14="http://schemas.microsoft.com/office/powerpoint/2010/main" val="1555613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 about feelings</a:t>
            </a:r>
            <a:endParaRPr lang="en-US" dirty="0"/>
          </a:p>
        </p:txBody>
      </p:sp>
      <p:sp>
        <p:nvSpPr>
          <p:cNvPr id="3" name="Content Placeholder 2"/>
          <p:cNvSpPr>
            <a:spLocks noGrp="1"/>
          </p:cNvSpPr>
          <p:nvPr>
            <p:ph idx="1"/>
          </p:nvPr>
        </p:nvSpPr>
        <p:spPr/>
        <p:txBody>
          <a:bodyPr/>
          <a:lstStyle/>
          <a:p>
            <a:r>
              <a:rPr lang="en-US" dirty="0" smtClean="0"/>
              <a:t>If </a:t>
            </a:r>
            <a:r>
              <a:rPr lang="en-US" dirty="0"/>
              <a:t>our reason, will and feelings work in accord, the </a:t>
            </a:r>
            <a:r>
              <a:rPr lang="en-US" dirty="0" smtClean="0"/>
              <a:t>intended act is easy</a:t>
            </a:r>
          </a:p>
          <a:p>
            <a:r>
              <a:rPr lang="en-US" dirty="0" smtClean="0"/>
              <a:t>When there </a:t>
            </a:r>
            <a:r>
              <a:rPr lang="en-US" dirty="0"/>
              <a:t>is a </a:t>
            </a:r>
            <a:r>
              <a:rPr lang="en-US" dirty="0" smtClean="0"/>
              <a:t>discord, </a:t>
            </a:r>
            <a:r>
              <a:rPr lang="en-US" dirty="0"/>
              <a:t>the planned act can be </a:t>
            </a:r>
            <a:r>
              <a:rPr lang="en-US" dirty="0" smtClean="0"/>
              <a:t>difficult</a:t>
            </a:r>
          </a:p>
          <a:p>
            <a:pPr lvl="1"/>
            <a:r>
              <a:rPr lang="en-US" dirty="0" smtClean="0"/>
              <a:t>If </a:t>
            </a:r>
            <a:r>
              <a:rPr lang="en-US" dirty="0"/>
              <a:t>the feelings are overwhelming, Jesus shows us that the prayer and companionship with friends may help us to </a:t>
            </a:r>
            <a:r>
              <a:rPr lang="en-US" dirty="0" smtClean="0"/>
              <a:t>cope</a:t>
            </a:r>
          </a:p>
          <a:p>
            <a:pPr lvl="1"/>
            <a:r>
              <a:rPr lang="en-US" dirty="0" smtClean="0"/>
              <a:t>Jesus </a:t>
            </a:r>
            <a:r>
              <a:rPr lang="en-US" dirty="0"/>
              <a:t>shows that we should give priority to the use of the reason and thus choose to do the right </a:t>
            </a:r>
            <a:r>
              <a:rPr lang="en-US" dirty="0" smtClean="0"/>
              <a:t>thing</a:t>
            </a:r>
            <a:endParaRPr lang="en-US" dirty="0"/>
          </a:p>
          <a:p>
            <a:endParaRPr lang="en-US" dirty="0"/>
          </a:p>
        </p:txBody>
      </p:sp>
      <p:sp>
        <p:nvSpPr>
          <p:cNvPr id="4" name="Slide Number Placeholder 3"/>
          <p:cNvSpPr>
            <a:spLocks noGrp="1"/>
          </p:cNvSpPr>
          <p:nvPr>
            <p:ph type="sldNum" sz="quarter" idx="12"/>
          </p:nvPr>
        </p:nvSpPr>
        <p:spPr/>
        <p:txBody>
          <a:bodyPr/>
          <a:lstStyle/>
          <a:p>
            <a:fld id="{BC07D5F0-2197-445F-8EB2-A3AD54A076C5}" type="slidenum">
              <a:rPr lang="en-US" smtClean="0"/>
              <a:t>13</a:t>
            </a:fld>
            <a:endParaRPr lang="en-US" dirty="0"/>
          </a:p>
        </p:txBody>
      </p:sp>
      <p:sp>
        <p:nvSpPr>
          <p:cNvPr id="5" name="Footer Placeholder 4"/>
          <p:cNvSpPr>
            <a:spLocks noGrp="1"/>
          </p:cNvSpPr>
          <p:nvPr>
            <p:ph type="ftr" sz="quarter" idx="11"/>
          </p:nvPr>
        </p:nvSpPr>
        <p:spPr/>
        <p:txBody>
          <a:bodyPr/>
          <a:lstStyle/>
          <a:p>
            <a:r>
              <a:rPr lang="en-US" smtClean="0"/>
              <a:t>© 2019 Václav Rajlich</a:t>
            </a:r>
            <a:endParaRPr lang="en-US" dirty="0"/>
          </a:p>
        </p:txBody>
      </p:sp>
    </p:spTree>
    <p:extLst>
      <p:ext uri="{BB962C8B-B14F-4D97-AF65-F5344CB8AC3E}">
        <p14:creationId xmlns:p14="http://schemas.microsoft.com/office/powerpoint/2010/main" val="32026027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Fortitude</a:t>
            </a:r>
          </a:p>
        </p:txBody>
      </p:sp>
      <p:sp>
        <p:nvSpPr>
          <p:cNvPr id="3" name="Content Placeholder 2"/>
          <p:cNvSpPr>
            <a:spLocks noGrp="1"/>
          </p:cNvSpPr>
          <p:nvPr>
            <p:ph idx="1"/>
          </p:nvPr>
        </p:nvSpPr>
        <p:spPr/>
        <p:txBody>
          <a:bodyPr/>
          <a:lstStyle/>
          <a:p>
            <a:r>
              <a:rPr lang="en-US" dirty="0"/>
              <a:t>In our lives, we experience inconveniences or difficult </a:t>
            </a:r>
            <a:r>
              <a:rPr lang="en-US" dirty="0" smtClean="0"/>
              <a:t>situations</a:t>
            </a:r>
            <a:endParaRPr lang="en-US" dirty="0"/>
          </a:p>
          <a:p>
            <a:r>
              <a:rPr lang="en-US" dirty="0"/>
              <a:t>Fortitude frees our will and allows us to do the right thing in the presence of inconvenience, danger, or </a:t>
            </a:r>
            <a:r>
              <a:rPr lang="en-US" dirty="0" smtClean="0"/>
              <a:t>fear</a:t>
            </a:r>
          </a:p>
          <a:p>
            <a:r>
              <a:rPr lang="en-US" dirty="0" smtClean="0"/>
              <a:t>Synonyms </a:t>
            </a:r>
            <a:r>
              <a:rPr lang="en-US" dirty="0"/>
              <a:t>“courage,” “bravery,” “mettle,” “backbone,” “grit,” or “guts.”</a:t>
            </a:r>
          </a:p>
        </p:txBody>
      </p:sp>
      <p:sp>
        <p:nvSpPr>
          <p:cNvPr id="4" name="Slide Number Placeholder 3"/>
          <p:cNvSpPr>
            <a:spLocks noGrp="1"/>
          </p:cNvSpPr>
          <p:nvPr>
            <p:ph type="sldNum" sz="quarter" idx="12"/>
          </p:nvPr>
        </p:nvSpPr>
        <p:spPr/>
        <p:txBody>
          <a:bodyPr/>
          <a:lstStyle/>
          <a:p>
            <a:fld id="{BC07D5F0-2197-445F-8EB2-A3AD54A076C5}" type="slidenum">
              <a:rPr lang="en-US" smtClean="0"/>
              <a:t>14</a:t>
            </a:fld>
            <a:endParaRPr lang="en-US" dirty="0"/>
          </a:p>
        </p:txBody>
      </p:sp>
      <p:sp>
        <p:nvSpPr>
          <p:cNvPr id="5" name="Footer Placeholder 4"/>
          <p:cNvSpPr>
            <a:spLocks noGrp="1"/>
          </p:cNvSpPr>
          <p:nvPr>
            <p:ph type="ftr" sz="quarter" idx="11"/>
          </p:nvPr>
        </p:nvSpPr>
        <p:spPr/>
        <p:txBody>
          <a:bodyPr/>
          <a:lstStyle/>
          <a:p>
            <a:r>
              <a:rPr lang="en-US" smtClean="0"/>
              <a:t>© 2019 Václav Rajlich</a:t>
            </a:r>
            <a:endParaRPr lang="en-US" dirty="0"/>
          </a:p>
        </p:txBody>
      </p:sp>
    </p:spTree>
    <p:extLst>
      <p:ext uri="{BB962C8B-B14F-4D97-AF65-F5344CB8AC3E}">
        <p14:creationId xmlns:p14="http://schemas.microsoft.com/office/powerpoint/2010/main" val="991798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Aristotelian analysis of fortitude</a:t>
            </a:r>
            <a:endParaRPr lang="en-US" dirty="0"/>
          </a:p>
        </p:txBody>
      </p:sp>
      <p:sp>
        <p:nvSpPr>
          <p:cNvPr id="3" name="Content Placeholder 2"/>
          <p:cNvSpPr>
            <a:spLocks noGrp="1"/>
          </p:cNvSpPr>
          <p:nvPr>
            <p:ph idx="1"/>
          </p:nvPr>
        </p:nvSpPr>
        <p:spPr/>
        <p:txBody>
          <a:bodyPr/>
          <a:lstStyle/>
          <a:p>
            <a:r>
              <a:rPr lang="en-US" dirty="0"/>
              <a:t>Cowardice is a deficiency where we allow the fear of danger or inconvenience to completely determine our </a:t>
            </a:r>
            <a:r>
              <a:rPr lang="en-US" dirty="0" smtClean="0"/>
              <a:t>behavior</a:t>
            </a:r>
          </a:p>
          <a:p>
            <a:r>
              <a:rPr lang="en-US" dirty="0" smtClean="0"/>
              <a:t>Recklessness is an excess </a:t>
            </a:r>
            <a:r>
              <a:rPr lang="en-US" dirty="0"/>
              <a:t>in which we disregard the reality of the </a:t>
            </a:r>
            <a:r>
              <a:rPr lang="en-US" dirty="0" smtClean="0"/>
              <a:t>danger</a:t>
            </a:r>
          </a:p>
          <a:p>
            <a:r>
              <a:rPr lang="en-US" dirty="0" smtClean="0"/>
              <a:t>Fortitude is the sweet spot</a:t>
            </a:r>
          </a:p>
          <a:p>
            <a:pPr lvl="1"/>
            <a:r>
              <a:rPr lang="en-US" dirty="0" smtClean="0"/>
              <a:t>Listening </a:t>
            </a:r>
            <a:r>
              <a:rPr lang="en-US" dirty="0"/>
              <a:t>to our fears is sometimes the right thing to do, </a:t>
            </a:r>
            <a:r>
              <a:rPr lang="en-US" dirty="0" smtClean="0"/>
              <a:t>sometimes </a:t>
            </a:r>
            <a:r>
              <a:rPr lang="en-US" dirty="0"/>
              <a:t>it is </a:t>
            </a:r>
            <a:r>
              <a:rPr lang="en-US" dirty="0" smtClean="0"/>
              <a:t>not </a:t>
            </a:r>
          </a:p>
          <a:p>
            <a:pPr lvl="1"/>
            <a:r>
              <a:rPr lang="en-US" dirty="0" smtClean="0"/>
              <a:t>Rationality needed to </a:t>
            </a:r>
            <a:r>
              <a:rPr lang="en-US" dirty="0"/>
              <a:t>make the distinction</a:t>
            </a:r>
          </a:p>
        </p:txBody>
      </p:sp>
      <p:sp>
        <p:nvSpPr>
          <p:cNvPr id="4" name="Slide Number Placeholder 3"/>
          <p:cNvSpPr>
            <a:spLocks noGrp="1"/>
          </p:cNvSpPr>
          <p:nvPr>
            <p:ph type="sldNum" sz="quarter" idx="12"/>
          </p:nvPr>
        </p:nvSpPr>
        <p:spPr/>
        <p:txBody>
          <a:bodyPr/>
          <a:lstStyle/>
          <a:p>
            <a:fld id="{BC07D5F0-2197-445F-8EB2-A3AD54A076C5}" type="slidenum">
              <a:rPr lang="en-US" smtClean="0"/>
              <a:t>15</a:t>
            </a:fld>
            <a:endParaRPr lang="en-US" dirty="0"/>
          </a:p>
        </p:txBody>
      </p:sp>
      <p:sp>
        <p:nvSpPr>
          <p:cNvPr id="5" name="Footer Placeholder 4"/>
          <p:cNvSpPr>
            <a:spLocks noGrp="1"/>
          </p:cNvSpPr>
          <p:nvPr>
            <p:ph type="ftr" sz="quarter" idx="11"/>
          </p:nvPr>
        </p:nvSpPr>
        <p:spPr/>
        <p:txBody>
          <a:bodyPr/>
          <a:lstStyle/>
          <a:p>
            <a:r>
              <a:rPr lang="en-US" smtClean="0"/>
              <a:t>© 2019 Václav Rajlich</a:t>
            </a:r>
            <a:endParaRPr lang="en-US" dirty="0"/>
          </a:p>
        </p:txBody>
      </p:sp>
    </p:spTree>
    <p:extLst>
      <p:ext uri="{BB962C8B-B14F-4D97-AF65-F5344CB8AC3E}">
        <p14:creationId xmlns:p14="http://schemas.microsoft.com/office/powerpoint/2010/main" val="29901860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of fortitude in NT</a:t>
            </a:r>
            <a:endParaRPr lang="en-US" dirty="0"/>
          </a:p>
        </p:txBody>
      </p:sp>
      <p:sp>
        <p:nvSpPr>
          <p:cNvPr id="3" name="Content Placeholder 2"/>
          <p:cNvSpPr>
            <a:spLocks noGrp="1"/>
          </p:cNvSpPr>
          <p:nvPr>
            <p:ph idx="1"/>
          </p:nvPr>
        </p:nvSpPr>
        <p:spPr/>
        <p:txBody>
          <a:bodyPr/>
          <a:lstStyle/>
          <a:p>
            <a:r>
              <a:rPr lang="en-US" dirty="0"/>
              <a:t>St. Joseph overcame his fear of the unknown and of a potential scandal regarding Mary’s pregnancy and took her as his wife (Mt 1:20</a:t>
            </a:r>
            <a:r>
              <a:rPr lang="en-US" dirty="0" smtClean="0"/>
              <a:t>)</a:t>
            </a:r>
          </a:p>
          <a:p>
            <a:r>
              <a:rPr lang="en-US" dirty="0"/>
              <a:t>Joseph of Arimathea, in spite of his fear of the high priests and the Romans, requested and received the body of Jesus, and gave Jesus a dignified burial (Mk 15.43</a:t>
            </a:r>
            <a:r>
              <a:rPr lang="en-US" dirty="0" smtClean="0"/>
              <a:t>)</a:t>
            </a:r>
          </a:p>
          <a:p>
            <a:r>
              <a:rPr lang="en-US" dirty="0" smtClean="0"/>
              <a:t>St</a:t>
            </a:r>
            <a:r>
              <a:rPr lang="en-US" dirty="0"/>
              <a:t>. Paul fearlessly embarked on an apostolic mission to the center of the world power of his time (Acts 23:11)</a:t>
            </a:r>
          </a:p>
        </p:txBody>
      </p:sp>
      <p:sp>
        <p:nvSpPr>
          <p:cNvPr id="4" name="Slide Number Placeholder 3"/>
          <p:cNvSpPr>
            <a:spLocks noGrp="1"/>
          </p:cNvSpPr>
          <p:nvPr>
            <p:ph type="sldNum" sz="quarter" idx="12"/>
          </p:nvPr>
        </p:nvSpPr>
        <p:spPr/>
        <p:txBody>
          <a:bodyPr/>
          <a:lstStyle/>
          <a:p>
            <a:fld id="{BC07D5F0-2197-445F-8EB2-A3AD54A076C5}" type="slidenum">
              <a:rPr lang="en-US" smtClean="0"/>
              <a:t>16</a:t>
            </a:fld>
            <a:endParaRPr lang="en-US" dirty="0"/>
          </a:p>
        </p:txBody>
      </p:sp>
      <p:sp>
        <p:nvSpPr>
          <p:cNvPr id="5" name="Footer Placeholder 4"/>
          <p:cNvSpPr>
            <a:spLocks noGrp="1"/>
          </p:cNvSpPr>
          <p:nvPr>
            <p:ph type="ftr" sz="quarter" idx="11"/>
          </p:nvPr>
        </p:nvSpPr>
        <p:spPr/>
        <p:txBody>
          <a:bodyPr/>
          <a:lstStyle/>
          <a:p>
            <a:r>
              <a:rPr lang="en-US" smtClean="0"/>
              <a:t>© 2019 Václav Rajlich</a:t>
            </a:r>
            <a:endParaRPr lang="en-US" dirty="0"/>
          </a:p>
        </p:txBody>
      </p:sp>
    </p:spTree>
    <p:extLst>
      <p:ext uri="{BB962C8B-B14F-4D97-AF65-F5344CB8AC3E}">
        <p14:creationId xmlns:p14="http://schemas.microsoft.com/office/powerpoint/2010/main" val="26942043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Competition </a:t>
            </a:r>
            <a:r>
              <a:rPr lang="en-US" dirty="0"/>
              <a:t>between fears</a:t>
            </a:r>
          </a:p>
        </p:txBody>
      </p:sp>
      <p:sp>
        <p:nvSpPr>
          <p:cNvPr id="3" name="Content Placeholder 2"/>
          <p:cNvSpPr>
            <a:spLocks noGrp="1"/>
          </p:cNvSpPr>
          <p:nvPr>
            <p:ph idx="1"/>
          </p:nvPr>
        </p:nvSpPr>
        <p:spPr/>
        <p:txBody>
          <a:bodyPr/>
          <a:lstStyle/>
          <a:p>
            <a:r>
              <a:rPr lang="en-US" dirty="0"/>
              <a:t>We can fear a trivial danger </a:t>
            </a:r>
            <a:endParaRPr lang="en-US" dirty="0" smtClean="0"/>
          </a:p>
          <a:p>
            <a:pPr lvl="1"/>
            <a:r>
              <a:rPr lang="en-US" dirty="0" smtClean="0"/>
              <a:t>disregard </a:t>
            </a:r>
            <a:r>
              <a:rPr lang="en-US" dirty="0"/>
              <a:t>a much more serious </a:t>
            </a:r>
            <a:r>
              <a:rPr lang="en-US" dirty="0" smtClean="0"/>
              <a:t>one</a:t>
            </a:r>
          </a:p>
          <a:p>
            <a:pPr lvl="1"/>
            <a:r>
              <a:rPr lang="en-US" dirty="0" smtClean="0"/>
              <a:t>cowardice </a:t>
            </a:r>
            <a:r>
              <a:rPr lang="en-US" dirty="0"/>
              <a:t>and recklessness at the same </a:t>
            </a:r>
            <a:r>
              <a:rPr lang="en-US" dirty="0" smtClean="0"/>
              <a:t>time</a:t>
            </a:r>
          </a:p>
          <a:p>
            <a:r>
              <a:rPr lang="en-US" dirty="0" smtClean="0"/>
              <a:t>The </a:t>
            </a:r>
            <a:r>
              <a:rPr lang="en-US" dirty="0"/>
              <a:t>all-powerful God </a:t>
            </a:r>
            <a:r>
              <a:rPr lang="en-US" dirty="0" smtClean="0"/>
              <a:t>should </a:t>
            </a:r>
            <a:r>
              <a:rPr lang="en-US" dirty="0"/>
              <a:t>be </a:t>
            </a:r>
            <a:r>
              <a:rPr lang="en-US" dirty="0" smtClean="0"/>
              <a:t>feared</a:t>
            </a:r>
          </a:p>
          <a:p>
            <a:pPr lvl="1"/>
            <a:r>
              <a:rPr lang="en-US" dirty="0" smtClean="0"/>
              <a:t>“</a:t>
            </a:r>
            <a:r>
              <a:rPr lang="en-US" dirty="0"/>
              <a:t>I tell you, my friends, </a:t>
            </a:r>
            <a:r>
              <a:rPr lang="en-US" dirty="0">
                <a:solidFill>
                  <a:srgbClr val="FF0000"/>
                </a:solidFill>
              </a:rPr>
              <a:t>do not fear those who kill the body</a:t>
            </a:r>
            <a:r>
              <a:rPr lang="en-US" dirty="0"/>
              <a:t>, and after that have nothing more that they can do. But I will warn you whom to fear: </a:t>
            </a:r>
            <a:r>
              <a:rPr lang="en-US" dirty="0">
                <a:solidFill>
                  <a:srgbClr val="FF0000"/>
                </a:solidFill>
              </a:rPr>
              <a:t>fear him who</a:t>
            </a:r>
            <a:r>
              <a:rPr lang="en-US" dirty="0"/>
              <a:t>, after he has killed, </a:t>
            </a:r>
            <a:r>
              <a:rPr lang="en-US" dirty="0">
                <a:solidFill>
                  <a:srgbClr val="FF0000"/>
                </a:solidFill>
              </a:rPr>
              <a:t>has authority to cast into hell.</a:t>
            </a:r>
            <a:r>
              <a:rPr lang="en-US" dirty="0"/>
              <a:t> Yes, I tell you, fear him!” (Lk 12:4-5).</a:t>
            </a:r>
          </a:p>
        </p:txBody>
      </p:sp>
      <p:sp>
        <p:nvSpPr>
          <p:cNvPr id="4" name="Slide Number Placeholder 3"/>
          <p:cNvSpPr>
            <a:spLocks noGrp="1"/>
          </p:cNvSpPr>
          <p:nvPr>
            <p:ph type="sldNum" sz="quarter" idx="12"/>
          </p:nvPr>
        </p:nvSpPr>
        <p:spPr/>
        <p:txBody>
          <a:bodyPr/>
          <a:lstStyle/>
          <a:p>
            <a:fld id="{BC07D5F0-2197-445F-8EB2-A3AD54A076C5}" type="slidenum">
              <a:rPr lang="en-US" smtClean="0"/>
              <a:t>17</a:t>
            </a:fld>
            <a:endParaRPr lang="en-US" dirty="0"/>
          </a:p>
        </p:txBody>
      </p:sp>
      <p:sp>
        <p:nvSpPr>
          <p:cNvPr id="5" name="Footer Placeholder 4"/>
          <p:cNvSpPr>
            <a:spLocks noGrp="1"/>
          </p:cNvSpPr>
          <p:nvPr>
            <p:ph type="ftr" sz="quarter" idx="11"/>
          </p:nvPr>
        </p:nvSpPr>
        <p:spPr/>
        <p:txBody>
          <a:bodyPr/>
          <a:lstStyle/>
          <a:p>
            <a:r>
              <a:rPr lang="en-US" smtClean="0"/>
              <a:t>© 2019 Václav Rajlich</a:t>
            </a:r>
            <a:endParaRPr lang="en-US" dirty="0"/>
          </a:p>
        </p:txBody>
      </p:sp>
    </p:spTree>
    <p:extLst>
      <p:ext uri="{BB962C8B-B14F-4D97-AF65-F5344CB8AC3E}">
        <p14:creationId xmlns:p14="http://schemas.microsoft.com/office/powerpoint/2010/main" val="48146278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 lists</a:t>
            </a:r>
            <a:endParaRPr lang="en-US" dirty="0"/>
          </a:p>
        </p:txBody>
      </p:sp>
      <p:sp>
        <p:nvSpPr>
          <p:cNvPr id="3" name="Content Placeholder 2"/>
          <p:cNvSpPr>
            <a:spLocks noGrp="1"/>
          </p:cNvSpPr>
          <p:nvPr>
            <p:ph idx="1"/>
          </p:nvPr>
        </p:nvSpPr>
        <p:spPr/>
        <p:txBody>
          <a:bodyPr/>
          <a:lstStyle/>
          <a:p>
            <a:r>
              <a:rPr lang="en-US" dirty="0" smtClean="0"/>
              <a:t>Cardinal </a:t>
            </a:r>
          </a:p>
          <a:p>
            <a:pPr lvl="1"/>
            <a:r>
              <a:rPr lang="en-US" dirty="0" smtClean="0"/>
              <a:t>Prudence (Rationality), Fortitude</a:t>
            </a:r>
            <a:r>
              <a:rPr lang="en-US" dirty="0" smtClean="0">
                <a:solidFill>
                  <a:srgbClr val="FF0000"/>
                </a:solidFill>
              </a:rPr>
              <a:t>,                   </a:t>
            </a:r>
            <a:r>
              <a:rPr lang="en-US" dirty="0" smtClean="0"/>
              <a:t>Justice, Temperance</a:t>
            </a:r>
          </a:p>
          <a:p>
            <a:r>
              <a:rPr lang="en-US" dirty="0" smtClean="0"/>
              <a:t>Theological</a:t>
            </a:r>
          </a:p>
          <a:p>
            <a:pPr lvl="1"/>
            <a:r>
              <a:rPr lang="en-US" dirty="0" smtClean="0"/>
              <a:t>Faith, Hope, Charity</a:t>
            </a:r>
          </a:p>
          <a:p>
            <a:r>
              <a:rPr lang="en-US" dirty="0" smtClean="0"/>
              <a:t>Proactive</a:t>
            </a:r>
          </a:p>
          <a:p>
            <a:pPr lvl="1"/>
            <a:r>
              <a:rPr lang="en-US" dirty="0" smtClean="0"/>
              <a:t>Initiative, wide latitude for action</a:t>
            </a:r>
          </a:p>
          <a:p>
            <a:r>
              <a:rPr lang="en-US" dirty="0" smtClean="0"/>
              <a:t>Reactive</a:t>
            </a:r>
          </a:p>
          <a:p>
            <a:pPr lvl="1"/>
            <a:r>
              <a:rPr lang="en-US" dirty="0" smtClean="0"/>
              <a:t>Response to the outside circumstances</a:t>
            </a:r>
          </a:p>
          <a:p>
            <a:pPr lvl="1"/>
            <a:endParaRPr lang="en-US" dirty="0"/>
          </a:p>
        </p:txBody>
      </p:sp>
      <p:sp>
        <p:nvSpPr>
          <p:cNvPr id="4" name="Slide Number Placeholder 3"/>
          <p:cNvSpPr>
            <a:spLocks noGrp="1"/>
          </p:cNvSpPr>
          <p:nvPr>
            <p:ph type="sldNum" sz="quarter" idx="12"/>
          </p:nvPr>
        </p:nvSpPr>
        <p:spPr/>
        <p:txBody>
          <a:bodyPr/>
          <a:lstStyle/>
          <a:p>
            <a:fld id="{BC07D5F0-2197-445F-8EB2-A3AD54A076C5}" type="slidenum">
              <a:rPr lang="en-US" smtClean="0"/>
              <a:t>18</a:t>
            </a:fld>
            <a:endParaRPr lang="en-US" dirty="0"/>
          </a:p>
        </p:txBody>
      </p:sp>
      <p:sp>
        <p:nvSpPr>
          <p:cNvPr id="5" name="Footer Placeholder 4"/>
          <p:cNvSpPr>
            <a:spLocks noGrp="1"/>
          </p:cNvSpPr>
          <p:nvPr>
            <p:ph type="ftr" sz="quarter" idx="11"/>
          </p:nvPr>
        </p:nvSpPr>
        <p:spPr/>
        <p:txBody>
          <a:bodyPr/>
          <a:lstStyle/>
          <a:p>
            <a:r>
              <a:rPr lang="en-US" smtClean="0"/>
              <a:t>© 2019 Václav Rajlich</a:t>
            </a:r>
            <a:endParaRPr lang="en-US" dirty="0"/>
          </a:p>
        </p:txBody>
      </p:sp>
    </p:spTree>
    <p:extLst>
      <p:ext uri="{BB962C8B-B14F-4D97-AF65-F5344CB8AC3E}">
        <p14:creationId xmlns:p14="http://schemas.microsoft.com/office/powerpoint/2010/main" val="1100782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Reasoning about Prescriptions</a:t>
            </a:r>
          </a:p>
        </p:txBody>
      </p:sp>
      <p:sp>
        <p:nvSpPr>
          <p:cNvPr id="3" name="Content Placeholder 2"/>
          <p:cNvSpPr>
            <a:spLocks noGrp="1"/>
          </p:cNvSpPr>
          <p:nvPr>
            <p:ph idx="1"/>
          </p:nvPr>
        </p:nvSpPr>
        <p:spPr/>
        <p:txBody>
          <a:bodyPr/>
          <a:lstStyle/>
          <a:p>
            <a:r>
              <a:rPr lang="en-US" dirty="0" smtClean="0"/>
              <a:t>Aristotelian analysis</a:t>
            </a:r>
          </a:p>
          <a:p>
            <a:r>
              <a:rPr lang="en-US" dirty="0" smtClean="0"/>
              <a:t>Good </a:t>
            </a:r>
            <a:r>
              <a:rPr lang="en-US" dirty="0"/>
              <a:t>and evil coexist and are sometimes hard to </a:t>
            </a:r>
            <a:r>
              <a:rPr lang="en-US" dirty="0" smtClean="0"/>
              <a:t>separate</a:t>
            </a:r>
          </a:p>
          <a:p>
            <a:r>
              <a:rPr lang="en-US" dirty="0">
                <a:solidFill>
                  <a:srgbClr val="FF0000"/>
                </a:solidFill>
              </a:rPr>
              <a:t>Consequentialism</a:t>
            </a:r>
            <a:r>
              <a:rPr lang="en-US" dirty="0"/>
              <a:t> claims that as long as the result is good, the deed is </a:t>
            </a:r>
            <a:r>
              <a:rPr lang="en-US" dirty="0" smtClean="0"/>
              <a:t>acceptable</a:t>
            </a:r>
          </a:p>
          <a:p>
            <a:pPr lvl="1"/>
            <a:r>
              <a:rPr lang="en-US" dirty="0" smtClean="0"/>
              <a:t>“</a:t>
            </a:r>
            <a:r>
              <a:rPr lang="en-US" dirty="0"/>
              <a:t>The end justifies the means.” </a:t>
            </a:r>
            <a:endParaRPr lang="en-US" dirty="0" smtClean="0"/>
          </a:p>
        </p:txBody>
      </p:sp>
      <p:sp>
        <p:nvSpPr>
          <p:cNvPr id="4" name="Slide Number Placeholder 3"/>
          <p:cNvSpPr>
            <a:spLocks noGrp="1"/>
          </p:cNvSpPr>
          <p:nvPr>
            <p:ph type="sldNum" sz="quarter" idx="12"/>
          </p:nvPr>
        </p:nvSpPr>
        <p:spPr/>
        <p:txBody>
          <a:bodyPr/>
          <a:lstStyle/>
          <a:p>
            <a:fld id="{BC07D5F0-2197-445F-8EB2-A3AD54A076C5}" type="slidenum">
              <a:rPr lang="en-US" smtClean="0"/>
              <a:t>19</a:t>
            </a:fld>
            <a:endParaRPr lang="en-US" dirty="0"/>
          </a:p>
        </p:txBody>
      </p:sp>
      <p:sp>
        <p:nvSpPr>
          <p:cNvPr id="5" name="Footer Placeholder 4"/>
          <p:cNvSpPr>
            <a:spLocks noGrp="1"/>
          </p:cNvSpPr>
          <p:nvPr>
            <p:ph type="ftr" sz="quarter" idx="11"/>
          </p:nvPr>
        </p:nvSpPr>
        <p:spPr/>
        <p:txBody>
          <a:bodyPr/>
          <a:lstStyle/>
          <a:p>
            <a:r>
              <a:rPr lang="en-US" smtClean="0"/>
              <a:t>© 2019 Václav Rajlich</a:t>
            </a:r>
            <a:endParaRPr lang="en-US" dirty="0"/>
          </a:p>
        </p:txBody>
      </p:sp>
    </p:spTree>
    <p:extLst>
      <p:ext uri="{BB962C8B-B14F-4D97-AF65-F5344CB8AC3E}">
        <p14:creationId xmlns:p14="http://schemas.microsoft.com/office/powerpoint/2010/main" val="42917493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 Paul rejects consequentialism</a:t>
            </a:r>
          </a:p>
        </p:txBody>
      </p:sp>
      <p:sp>
        <p:nvSpPr>
          <p:cNvPr id="3" name="Content Placeholder 2"/>
          <p:cNvSpPr>
            <a:spLocks noGrp="1"/>
          </p:cNvSpPr>
          <p:nvPr>
            <p:ph idx="1"/>
          </p:nvPr>
        </p:nvSpPr>
        <p:spPr>
          <a:xfrm>
            <a:off x="457200" y="1600200"/>
            <a:ext cx="8382000" cy="4525963"/>
          </a:xfrm>
        </p:spPr>
        <p:txBody>
          <a:bodyPr/>
          <a:lstStyle/>
          <a:p>
            <a:r>
              <a:rPr lang="en-US" dirty="0" smtClean="0"/>
              <a:t>“</a:t>
            </a:r>
            <a:r>
              <a:rPr lang="en-US" dirty="0"/>
              <a:t>There are those who say: And why not do evil that good may come? … Their condemnation is just” (Rom 3:8</a:t>
            </a:r>
            <a:r>
              <a:rPr lang="en-US" dirty="0" smtClean="0"/>
              <a:t>)</a:t>
            </a:r>
          </a:p>
          <a:p>
            <a:r>
              <a:rPr lang="en-US" dirty="0" smtClean="0"/>
              <a:t>Easy to see the reason for this rejection. Suppose </a:t>
            </a:r>
            <a:r>
              <a:rPr lang="en-US" dirty="0"/>
              <a:t>that instead of being the instigators, we are the </a:t>
            </a:r>
            <a:r>
              <a:rPr lang="en-US" dirty="0" smtClean="0"/>
              <a:t>recipients  </a:t>
            </a:r>
          </a:p>
          <a:p>
            <a:pPr lvl="1"/>
            <a:r>
              <a:rPr lang="en-US" dirty="0" smtClean="0"/>
              <a:t>Do </a:t>
            </a:r>
            <a:r>
              <a:rPr lang="en-US" dirty="0"/>
              <a:t>we want to be killed, robbed, sexually exploited or lied to, so that somebody can attain some supposed good? </a:t>
            </a:r>
          </a:p>
          <a:p>
            <a:endParaRPr lang="en-US" dirty="0"/>
          </a:p>
        </p:txBody>
      </p:sp>
      <p:sp>
        <p:nvSpPr>
          <p:cNvPr id="4" name="Slide Number Placeholder 3"/>
          <p:cNvSpPr>
            <a:spLocks noGrp="1"/>
          </p:cNvSpPr>
          <p:nvPr>
            <p:ph type="sldNum" sz="quarter" idx="12"/>
          </p:nvPr>
        </p:nvSpPr>
        <p:spPr/>
        <p:txBody>
          <a:bodyPr/>
          <a:lstStyle/>
          <a:p>
            <a:fld id="{BC07D5F0-2197-445F-8EB2-A3AD54A076C5}" type="slidenum">
              <a:rPr lang="en-US" smtClean="0"/>
              <a:t>20</a:t>
            </a:fld>
            <a:endParaRPr lang="en-US" dirty="0"/>
          </a:p>
        </p:txBody>
      </p:sp>
      <p:sp>
        <p:nvSpPr>
          <p:cNvPr id="5" name="Footer Placeholder 4"/>
          <p:cNvSpPr>
            <a:spLocks noGrp="1"/>
          </p:cNvSpPr>
          <p:nvPr>
            <p:ph type="ftr" sz="quarter" idx="11"/>
          </p:nvPr>
        </p:nvSpPr>
        <p:spPr/>
        <p:txBody>
          <a:bodyPr/>
          <a:lstStyle/>
          <a:p>
            <a:r>
              <a:rPr lang="en-US" smtClean="0"/>
              <a:t>© 2019 Václav Rajlich</a:t>
            </a:r>
            <a:endParaRPr lang="en-US" dirty="0"/>
          </a:p>
        </p:txBody>
      </p:sp>
    </p:spTree>
    <p:extLst>
      <p:ext uri="{BB962C8B-B14F-4D97-AF65-F5344CB8AC3E}">
        <p14:creationId xmlns:p14="http://schemas.microsoft.com/office/powerpoint/2010/main" val="5166434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a:t>
            </a:r>
            <a:r>
              <a:rPr lang="en-US" dirty="0" smtClean="0"/>
              <a:t>ntrinsic evil</a:t>
            </a:r>
            <a:endParaRPr lang="en-US" dirty="0"/>
          </a:p>
        </p:txBody>
      </p:sp>
      <p:sp>
        <p:nvSpPr>
          <p:cNvPr id="3" name="Content Placeholder 2"/>
          <p:cNvSpPr>
            <a:spLocks noGrp="1"/>
          </p:cNvSpPr>
          <p:nvPr>
            <p:ph idx="1"/>
          </p:nvPr>
        </p:nvSpPr>
        <p:spPr/>
        <p:txBody>
          <a:bodyPr/>
          <a:lstStyle/>
          <a:p>
            <a:r>
              <a:rPr lang="en-US" dirty="0"/>
              <a:t>Any act that seriously violates the prohibitions is intrinsically </a:t>
            </a:r>
            <a:r>
              <a:rPr lang="en-US" dirty="0" smtClean="0"/>
              <a:t>evil</a:t>
            </a:r>
          </a:p>
          <a:p>
            <a:pPr lvl="1"/>
            <a:r>
              <a:rPr lang="en-US" dirty="0"/>
              <a:t>C</a:t>
            </a:r>
            <a:r>
              <a:rPr lang="en-US" dirty="0" smtClean="0"/>
              <a:t>annot </a:t>
            </a:r>
            <a:r>
              <a:rPr lang="en-US" dirty="0"/>
              <a:t>be justified by any presumed good that comes from </a:t>
            </a:r>
            <a:r>
              <a:rPr lang="en-US" dirty="0" smtClean="0"/>
              <a:t>it</a:t>
            </a:r>
          </a:p>
          <a:p>
            <a:r>
              <a:rPr lang="en-US" dirty="0" smtClean="0"/>
              <a:t>When </a:t>
            </a:r>
            <a:r>
              <a:rPr lang="en-US" dirty="0"/>
              <a:t>weighing a decision of how to act, the first matter </a:t>
            </a:r>
            <a:r>
              <a:rPr lang="en-US" dirty="0" smtClean="0"/>
              <a:t> to </a:t>
            </a:r>
            <a:r>
              <a:rPr lang="en-US" dirty="0"/>
              <a:t>consider </a:t>
            </a:r>
            <a:r>
              <a:rPr lang="en-US" dirty="0" smtClean="0"/>
              <a:t>the </a:t>
            </a:r>
            <a:r>
              <a:rPr lang="en-US" dirty="0"/>
              <a:t>moral permissibility of the </a:t>
            </a:r>
            <a:r>
              <a:rPr lang="en-US" dirty="0" smtClean="0"/>
              <a:t>act</a:t>
            </a:r>
          </a:p>
          <a:p>
            <a:pPr lvl="1"/>
            <a:r>
              <a:rPr lang="en-US" dirty="0" smtClean="0"/>
              <a:t>Only </a:t>
            </a:r>
            <a:r>
              <a:rPr lang="en-US" dirty="0"/>
              <a:t>when an act is morally permissible can the Aristotelian balancing </a:t>
            </a:r>
            <a:r>
              <a:rPr lang="en-US" dirty="0" smtClean="0"/>
              <a:t>start</a:t>
            </a:r>
            <a:endParaRPr lang="en-US" dirty="0"/>
          </a:p>
        </p:txBody>
      </p:sp>
      <p:sp>
        <p:nvSpPr>
          <p:cNvPr id="4" name="Slide Number Placeholder 3"/>
          <p:cNvSpPr>
            <a:spLocks noGrp="1"/>
          </p:cNvSpPr>
          <p:nvPr>
            <p:ph type="sldNum" sz="quarter" idx="12"/>
          </p:nvPr>
        </p:nvSpPr>
        <p:spPr/>
        <p:txBody>
          <a:bodyPr/>
          <a:lstStyle/>
          <a:p>
            <a:fld id="{BC07D5F0-2197-445F-8EB2-A3AD54A076C5}" type="slidenum">
              <a:rPr lang="en-US" smtClean="0"/>
              <a:t>21</a:t>
            </a:fld>
            <a:endParaRPr lang="en-US" dirty="0"/>
          </a:p>
        </p:txBody>
      </p:sp>
      <p:sp>
        <p:nvSpPr>
          <p:cNvPr id="5" name="Footer Placeholder 4"/>
          <p:cNvSpPr>
            <a:spLocks noGrp="1"/>
          </p:cNvSpPr>
          <p:nvPr>
            <p:ph type="ftr" sz="quarter" idx="11"/>
          </p:nvPr>
        </p:nvSpPr>
        <p:spPr/>
        <p:txBody>
          <a:bodyPr/>
          <a:lstStyle/>
          <a:p>
            <a:r>
              <a:rPr lang="en-US" smtClean="0"/>
              <a:t>© 2019 Václav Rajlich</a:t>
            </a:r>
            <a:endParaRPr lang="en-US" dirty="0"/>
          </a:p>
        </p:txBody>
      </p:sp>
    </p:spTree>
    <p:extLst>
      <p:ext uri="{BB962C8B-B14F-4D97-AF65-F5344CB8AC3E}">
        <p14:creationId xmlns:p14="http://schemas.microsoft.com/office/powerpoint/2010/main" val="29548867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Virtues in a Binary World</a:t>
            </a:r>
          </a:p>
        </p:txBody>
      </p:sp>
      <p:sp>
        <p:nvSpPr>
          <p:cNvPr id="3" name="Content Placeholder 2"/>
          <p:cNvSpPr>
            <a:spLocks noGrp="1"/>
          </p:cNvSpPr>
          <p:nvPr>
            <p:ph idx="1"/>
          </p:nvPr>
        </p:nvSpPr>
        <p:spPr/>
        <p:txBody>
          <a:bodyPr/>
          <a:lstStyle/>
          <a:p>
            <a:r>
              <a:rPr lang="en-US" dirty="0"/>
              <a:t>Some people live in an “either-or” world </a:t>
            </a:r>
            <a:endParaRPr lang="en-US" dirty="0" smtClean="0"/>
          </a:p>
          <a:p>
            <a:pPr lvl="1"/>
            <a:r>
              <a:rPr lang="en-US" dirty="0" smtClean="0"/>
              <a:t>Only </a:t>
            </a:r>
            <a:r>
              <a:rPr lang="en-US" dirty="0"/>
              <a:t>two choices for </a:t>
            </a:r>
            <a:r>
              <a:rPr lang="en-US" dirty="0" smtClean="0"/>
              <a:t>everything</a:t>
            </a:r>
          </a:p>
          <a:p>
            <a:pPr lvl="1"/>
            <a:r>
              <a:rPr lang="en-US" dirty="0" smtClean="0"/>
              <a:t>If </a:t>
            </a:r>
            <a:r>
              <a:rPr lang="en-US" dirty="0"/>
              <a:t>you reject one choice, you are accepting the other </a:t>
            </a:r>
            <a:r>
              <a:rPr lang="en-US" dirty="0" smtClean="0"/>
              <a:t>one</a:t>
            </a:r>
          </a:p>
          <a:p>
            <a:pPr lvl="1"/>
            <a:r>
              <a:rPr lang="en-US" dirty="0" smtClean="0"/>
              <a:t>“Binary </a:t>
            </a:r>
            <a:r>
              <a:rPr lang="en-US" dirty="0"/>
              <a:t>thinking” or “black and white </a:t>
            </a:r>
            <a:r>
              <a:rPr lang="en-US" dirty="0" smtClean="0"/>
              <a:t>thinking”  </a:t>
            </a:r>
          </a:p>
          <a:p>
            <a:r>
              <a:rPr lang="en-US" dirty="0" smtClean="0"/>
              <a:t>Adequate </a:t>
            </a:r>
            <a:r>
              <a:rPr lang="en-US" dirty="0"/>
              <a:t>for the prohibitions </a:t>
            </a:r>
            <a:endParaRPr lang="en-US" dirty="0" smtClean="0"/>
          </a:p>
          <a:p>
            <a:pPr lvl="1"/>
            <a:r>
              <a:rPr lang="en-US" dirty="0" smtClean="0"/>
              <a:t>Aristotelian </a:t>
            </a:r>
            <a:r>
              <a:rPr lang="en-US" dirty="0"/>
              <a:t>reasoning about virtues does not fit into </a:t>
            </a:r>
            <a:r>
              <a:rPr lang="en-US" dirty="0" smtClean="0"/>
              <a:t>it</a:t>
            </a:r>
          </a:p>
          <a:p>
            <a:pPr lvl="1"/>
            <a:r>
              <a:rPr lang="en-US" dirty="0" smtClean="0"/>
              <a:t>People </a:t>
            </a:r>
            <a:r>
              <a:rPr lang="en-US" dirty="0"/>
              <a:t>who are prone to binary thinking have a problem with the full understanding of </a:t>
            </a:r>
            <a:r>
              <a:rPr lang="en-US" dirty="0" smtClean="0"/>
              <a:t>virtues</a:t>
            </a:r>
            <a:endParaRPr lang="en-US" dirty="0"/>
          </a:p>
        </p:txBody>
      </p:sp>
      <p:sp>
        <p:nvSpPr>
          <p:cNvPr id="4" name="Slide Number Placeholder 3"/>
          <p:cNvSpPr>
            <a:spLocks noGrp="1"/>
          </p:cNvSpPr>
          <p:nvPr>
            <p:ph type="sldNum" sz="quarter" idx="12"/>
          </p:nvPr>
        </p:nvSpPr>
        <p:spPr/>
        <p:txBody>
          <a:bodyPr/>
          <a:lstStyle/>
          <a:p>
            <a:fld id="{BC07D5F0-2197-445F-8EB2-A3AD54A076C5}" type="slidenum">
              <a:rPr lang="en-US" smtClean="0"/>
              <a:t>22</a:t>
            </a:fld>
            <a:endParaRPr lang="en-US" dirty="0"/>
          </a:p>
        </p:txBody>
      </p:sp>
      <p:sp>
        <p:nvSpPr>
          <p:cNvPr id="5" name="Footer Placeholder 4"/>
          <p:cNvSpPr>
            <a:spLocks noGrp="1"/>
          </p:cNvSpPr>
          <p:nvPr>
            <p:ph type="ftr" sz="quarter" idx="11"/>
          </p:nvPr>
        </p:nvSpPr>
        <p:spPr/>
        <p:txBody>
          <a:bodyPr/>
          <a:lstStyle/>
          <a:p>
            <a:r>
              <a:rPr lang="en-US" smtClean="0"/>
              <a:t>© 2019 Václav Rajlich</a:t>
            </a:r>
            <a:endParaRPr lang="en-US" dirty="0"/>
          </a:p>
        </p:txBody>
      </p:sp>
    </p:spTree>
    <p:extLst>
      <p:ext uri="{BB962C8B-B14F-4D97-AF65-F5344CB8AC3E}">
        <p14:creationId xmlns:p14="http://schemas.microsoft.com/office/powerpoint/2010/main" val="33588903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Moral teachers sometimes fail to warn against excesses</a:t>
            </a:r>
          </a:p>
        </p:txBody>
      </p:sp>
      <p:sp>
        <p:nvSpPr>
          <p:cNvPr id="3" name="Content Placeholder 2"/>
          <p:cNvSpPr>
            <a:spLocks noGrp="1"/>
          </p:cNvSpPr>
          <p:nvPr>
            <p:ph idx="1"/>
          </p:nvPr>
        </p:nvSpPr>
        <p:spPr/>
        <p:txBody>
          <a:bodyPr/>
          <a:lstStyle/>
          <a:p>
            <a:r>
              <a:rPr lang="en-US" dirty="0"/>
              <a:t>They reason that such warnings may reinforce any deficiencies in their </a:t>
            </a:r>
            <a:r>
              <a:rPr lang="en-US" dirty="0" smtClean="0"/>
              <a:t>listeners</a:t>
            </a:r>
          </a:p>
          <a:p>
            <a:r>
              <a:rPr lang="en-US" dirty="0" smtClean="0"/>
              <a:t>They </a:t>
            </a:r>
            <a:r>
              <a:rPr lang="en-US" dirty="0"/>
              <a:t>may even misrepresent virtues as prohibitions of </a:t>
            </a:r>
            <a:r>
              <a:rPr lang="en-US" dirty="0" smtClean="0"/>
              <a:t>defects and </a:t>
            </a:r>
            <a:r>
              <a:rPr lang="en-US" dirty="0"/>
              <a:t>end up with a binary system that fits into legalistic Christianity </a:t>
            </a:r>
          </a:p>
          <a:p>
            <a:r>
              <a:rPr lang="en-US" dirty="0" smtClean="0"/>
              <a:t>In </a:t>
            </a:r>
            <a:r>
              <a:rPr lang="en-US" dirty="0"/>
              <a:t>order to live a truly moral life, people need to hear the full story</a:t>
            </a:r>
          </a:p>
        </p:txBody>
      </p:sp>
      <p:sp>
        <p:nvSpPr>
          <p:cNvPr id="4" name="Slide Number Placeholder 3"/>
          <p:cNvSpPr>
            <a:spLocks noGrp="1"/>
          </p:cNvSpPr>
          <p:nvPr>
            <p:ph type="sldNum" sz="quarter" idx="12"/>
          </p:nvPr>
        </p:nvSpPr>
        <p:spPr/>
        <p:txBody>
          <a:bodyPr/>
          <a:lstStyle/>
          <a:p>
            <a:fld id="{BC07D5F0-2197-445F-8EB2-A3AD54A076C5}" type="slidenum">
              <a:rPr lang="en-US" smtClean="0"/>
              <a:t>23</a:t>
            </a:fld>
            <a:endParaRPr lang="en-US" dirty="0"/>
          </a:p>
        </p:txBody>
      </p:sp>
      <p:sp>
        <p:nvSpPr>
          <p:cNvPr id="5" name="Footer Placeholder 4"/>
          <p:cNvSpPr>
            <a:spLocks noGrp="1"/>
          </p:cNvSpPr>
          <p:nvPr>
            <p:ph type="ftr" sz="quarter" idx="11"/>
          </p:nvPr>
        </p:nvSpPr>
        <p:spPr/>
        <p:txBody>
          <a:bodyPr/>
          <a:lstStyle/>
          <a:p>
            <a:r>
              <a:rPr lang="en-US" smtClean="0"/>
              <a:t>© 2019 Václav Rajlich</a:t>
            </a:r>
            <a:endParaRPr lang="en-US" dirty="0"/>
          </a:p>
        </p:txBody>
      </p:sp>
    </p:spTree>
    <p:extLst>
      <p:ext uri="{BB962C8B-B14F-4D97-AF65-F5344CB8AC3E}">
        <p14:creationId xmlns:p14="http://schemas.microsoft.com/office/powerpoint/2010/main" val="32907905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Anti-legalistic Christianity</a:t>
            </a:r>
          </a:p>
        </p:txBody>
      </p:sp>
      <p:sp>
        <p:nvSpPr>
          <p:cNvPr id="3" name="Content Placeholder 2"/>
          <p:cNvSpPr>
            <a:spLocks noGrp="1"/>
          </p:cNvSpPr>
          <p:nvPr>
            <p:ph idx="1"/>
          </p:nvPr>
        </p:nvSpPr>
        <p:spPr/>
        <p:txBody>
          <a:bodyPr/>
          <a:lstStyle/>
          <a:p>
            <a:r>
              <a:rPr lang="en-US" dirty="0" smtClean="0"/>
              <a:t>An ethical </a:t>
            </a:r>
            <a:r>
              <a:rPr lang="en-US" dirty="0"/>
              <a:t>system that is based on a single prescription, to “love your neighbor” (Mk 22:39 - 40</a:t>
            </a:r>
            <a:r>
              <a:rPr lang="en-US" dirty="0" smtClean="0"/>
              <a:t>)</a:t>
            </a:r>
          </a:p>
          <a:p>
            <a:pPr lvl="1"/>
            <a:r>
              <a:rPr lang="en-US" dirty="0" smtClean="0"/>
              <a:t>This </a:t>
            </a:r>
            <a:r>
              <a:rPr lang="en-US" dirty="0"/>
              <a:t>single prescription implies all prohibitions of the previous chapter, because violations of these prohibitions result in failure to love (Rom 13:9</a:t>
            </a:r>
            <a:r>
              <a:rPr lang="en-US" dirty="0" smtClean="0"/>
              <a:t>)</a:t>
            </a:r>
          </a:p>
          <a:p>
            <a:pPr lvl="1"/>
            <a:r>
              <a:rPr lang="en-US" dirty="0"/>
              <a:t>Overreaction to legalistic </a:t>
            </a:r>
            <a:r>
              <a:rPr lang="en-US" dirty="0" smtClean="0"/>
              <a:t>Christianity</a:t>
            </a:r>
          </a:p>
          <a:p>
            <a:r>
              <a:rPr lang="en-US" dirty="0" smtClean="0"/>
              <a:t>Technically correct</a:t>
            </a:r>
          </a:p>
          <a:p>
            <a:pPr lvl="1"/>
            <a:r>
              <a:rPr lang="en-US" dirty="0" smtClean="0"/>
              <a:t>Problem: vagueness of word “love”</a:t>
            </a:r>
            <a:endParaRPr lang="en-US" dirty="0"/>
          </a:p>
        </p:txBody>
      </p:sp>
      <p:sp>
        <p:nvSpPr>
          <p:cNvPr id="4" name="Slide Number Placeholder 3"/>
          <p:cNvSpPr>
            <a:spLocks noGrp="1"/>
          </p:cNvSpPr>
          <p:nvPr>
            <p:ph type="sldNum" sz="quarter" idx="12"/>
          </p:nvPr>
        </p:nvSpPr>
        <p:spPr/>
        <p:txBody>
          <a:bodyPr/>
          <a:lstStyle/>
          <a:p>
            <a:fld id="{BC07D5F0-2197-445F-8EB2-A3AD54A076C5}" type="slidenum">
              <a:rPr lang="en-US" smtClean="0"/>
              <a:t>24</a:t>
            </a:fld>
            <a:endParaRPr lang="en-US" dirty="0"/>
          </a:p>
        </p:txBody>
      </p:sp>
      <p:sp>
        <p:nvSpPr>
          <p:cNvPr id="5" name="Footer Placeholder 4"/>
          <p:cNvSpPr>
            <a:spLocks noGrp="1"/>
          </p:cNvSpPr>
          <p:nvPr>
            <p:ph type="ftr" sz="quarter" idx="11"/>
          </p:nvPr>
        </p:nvSpPr>
        <p:spPr/>
        <p:txBody>
          <a:bodyPr/>
          <a:lstStyle/>
          <a:p>
            <a:r>
              <a:rPr lang="en-US" smtClean="0"/>
              <a:t>© 2019 Václav Rajlich</a:t>
            </a:r>
            <a:endParaRPr lang="en-US" dirty="0"/>
          </a:p>
        </p:txBody>
      </p:sp>
    </p:spTree>
    <p:extLst>
      <p:ext uri="{BB962C8B-B14F-4D97-AF65-F5344CB8AC3E}">
        <p14:creationId xmlns:p14="http://schemas.microsoft.com/office/powerpoint/2010/main" val="820841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Demands on Others</a:t>
            </a:r>
          </a:p>
        </p:txBody>
      </p:sp>
      <p:sp>
        <p:nvSpPr>
          <p:cNvPr id="3" name="Content Placeholder 2"/>
          <p:cNvSpPr>
            <a:spLocks noGrp="1"/>
          </p:cNvSpPr>
          <p:nvPr>
            <p:ph idx="1"/>
          </p:nvPr>
        </p:nvSpPr>
        <p:spPr/>
        <p:txBody>
          <a:bodyPr/>
          <a:lstStyle/>
          <a:p>
            <a:r>
              <a:rPr lang="en-US" dirty="0" smtClean="0"/>
              <a:t>We </a:t>
            </a:r>
            <a:r>
              <a:rPr lang="en-US" dirty="0"/>
              <a:t>can psychologically delude ourselves by turning a virtue on its head, </a:t>
            </a:r>
            <a:r>
              <a:rPr lang="en-US" dirty="0" smtClean="0"/>
              <a:t>making </a:t>
            </a:r>
            <a:r>
              <a:rPr lang="en-US" dirty="0"/>
              <a:t>it into a demand on </a:t>
            </a:r>
            <a:r>
              <a:rPr lang="en-US" dirty="0" smtClean="0"/>
              <a:t>others</a:t>
            </a:r>
          </a:p>
          <a:p>
            <a:r>
              <a:rPr lang="en-US" dirty="0"/>
              <a:t>These demands inevitably lead to </a:t>
            </a:r>
            <a:r>
              <a:rPr lang="en-US" dirty="0" smtClean="0"/>
              <a:t>disappointments</a:t>
            </a:r>
          </a:p>
          <a:p>
            <a:pPr lvl="1"/>
            <a:r>
              <a:rPr lang="en-US" dirty="0" smtClean="0"/>
              <a:t>We can </a:t>
            </a:r>
            <a:r>
              <a:rPr lang="en-US" dirty="0"/>
              <a:t>only control our own </a:t>
            </a:r>
            <a:r>
              <a:rPr lang="en-US" dirty="0" smtClean="0"/>
              <a:t>behavior</a:t>
            </a:r>
          </a:p>
          <a:p>
            <a:pPr lvl="1"/>
            <a:endParaRPr lang="en-US" dirty="0"/>
          </a:p>
        </p:txBody>
      </p:sp>
      <p:sp>
        <p:nvSpPr>
          <p:cNvPr id="4" name="Slide Number Placeholder 3"/>
          <p:cNvSpPr>
            <a:spLocks noGrp="1"/>
          </p:cNvSpPr>
          <p:nvPr>
            <p:ph type="sldNum" sz="quarter" idx="12"/>
          </p:nvPr>
        </p:nvSpPr>
        <p:spPr/>
        <p:txBody>
          <a:bodyPr/>
          <a:lstStyle/>
          <a:p>
            <a:fld id="{BC07D5F0-2197-445F-8EB2-A3AD54A076C5}" type="slidenum">
              <a:rPr lang="en-US" smtClean="0"/>
              <a:t>25</a:t>
            </a:fld>
            <a:endParaRPr lang="en-US" dirty="0"/>
          </a:p>
        </p:txBody>
      </p:sp>
      <p:sp>
        <p:nvSpPr>
          <p:cNvPr id="5" name="Footer Placeholder 4"/>
          <p:cNvSpPr>
            <a:spLocks noGrp="1"/>
          </p:cNvSpPr>
          <p:nvPr>
            <p:ph type="ftr" sz="quarter" idx="11"/>
          </p:nvPr>
        </p:nvSpPr>
        <p:spPr/>
        <p:txBody>
          <a:bodyPr/>
          <a:lstStyle/>
          <a:p>
            <a:r>
              <a:rPr lang="en-US" smtClean="0"/>
              <a:t>© 2019 Václav Rajlich</a:t>
            </a:r>
            <a:endParaRPr lang="en-US" dirty="0"/>
          </a:p>
        </p:txBody>
      </p:sp>
    </p:spTree>
    <p:extLst>
      <p:ext uri="{BB962C8B-B14F-4D97-AF65-F5344CB8AC3E}">
        <p14:creationId xmlns:p14="http://schemas.microsoft.com/office/powerpoint/2010/main" val="953640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Stoicism and its Limits</a:t>
            </a:r>
          </a:p>
        </p:txBody>
      </p:sp>
      <p:sp>
        <p:nvSpPr>
          <p:cNvPr id="3" name="Content Placeholder 2"/>
          <p:cNvSpPr>
            <a:spLocks noGrp="1"/>
          </p:cNvSpPr>
          <p:nvPr>
            <p:ph idx="1"/>
          </p:nvPr>
        </p:nvSpPr>
        <p:spPr/>
        <p:txBody>
          <a:bodyPr/>
          <a:lstStyle/>
          <a:p>
            <a:r>
              <a:rPr lang="en-US" dirty="0"/>
              <a:t> Stoicism was a school of thought that emphasized </a:t>
            </a:r>
            <a:r>
              <a:rPr lang="en-US" dirty="0" smtClean="0"/>
              <a:t>virtues</a:t>
            </a:r>
            <a:endParaRPr lang="en-US" dirty="0"/>
          </a:p>
          <a:p>
            <a:r>
              <a:rPr lang="en-US" dirty="0" smtClean="0"/>
              <a:t>Neo-Stoicism</a:t>
            </a:r>
          </a:p>
          <a:p>
            <a:pPr lvl="1"/>
            <a:r>
              <a:rPr lang="en-US" dirty="0" smtClean="0"/>
              <a:t>Stoic warrior</a:t>
            </a:r>
          </a:p>
          <a:p>
            <a:pPr lvl="1"/>
            <a:r>
              <a:rPr lang="en-US" dirty="0" smtClean="0"/>
              <a:t>“Man” in the </a:t>
            </a:r>
            <a:r>
              <a:rPr lang="en-US" dirty="0" err="1" smtClean="0"/>
              <a:t>Kippling’s</a:t>
            </a:r>
            <a:r>
              <a:rPr lang="en-US" dirty="0" smtClean="0"/>
              <a:t> poem “If-”</a:t>
            </a:r>
          </a:p>
          <a:p>
            <a:r>
              <a:rPr lang="en-US" dirty="0" smtClean="0"/>
              <a:t>Purpose of virtues is unresolved in Stoicism</a:t>
            </a:r>
          </a:p>
          <a:p>
            <a:pPr lvl="1"/>
            <a:r>
              <a:rPr lang="en-US" dirty="0" err="1" smtClean="0"/>
              <a:t>Claudianus</a:t>
            </a:r>
            <a:r>
              <a:rPr lang="en-US" dirty="0" smtClean="0"/>
              <a:t>: </a:t>
            </a:r>
            <a:r>
              <a:rPr lang="en-US" dirty="0"/>
              <a:t>“Virtue is indeed its own reward.” </a:t>
            </a:r>
            <a:endParaRPr lang="en-US" dirty="0" smtClean="0"/>
          </a:p>
          <a:p>
            <a:r>
              <a:rPr lang="en-US" dirty="0" smtClean="0"/>
              <a:t>New Testament ethics has an answer in the remaining pillars</a:t>
            </a:r>
            <a:endParaRPr lang="en-US" dirty="0"/>
          </a:p>
        </p:txBody>
      </p:sp>
      <p:sp>
        <p:nvSpPr>
          <p:cNvPr id="4" name="Slide Number Placeholder 3"/>
          <p:cNvSpPr>
            <a:spLocks noGrp="1"/>
          </p:cNvSpPr>
          <p:nvPr>
            <p:ph type="sldNum" sz="quarter" idx="12"/>
          </p:nvPr>
        </p:nvSpPr>
        <p:spPr/>
        <p:txBody>
          <a:bodyPr/>
          <a:lstStyle/>
          <a:p>
            <a:fld id="{BC07D5F0-2197-445F-8EB2-A3AD54A076C5}" type="slidenum">
              <a:rPr lang="en-US" smtClean="0"/>
              <a:t>26</a:t>
            </a:fld>
            <a:endParaRPr lang="en-US" dirty="0"/>
          </a:p>
        </p:txBody>
      </p:sp>
      <p:sp>
        <p:nvSpPr>
          <p:cNvPr id="5" name="Footer Placeholder 4"/>
          <p:cNvSpPr>
            <a:spLocks noGrp="1"/>
          </p:cNvSpPr>
          <p:nvPr>
            <p:ph type="ftr" sz="quarter" idx="11"/>
          </p:nvPr>
        </p:nvSpPr>
        <p:spPr/>
        <p:txBody>
          <a:bodyPr/>
          <a:lstStyle/>
          <a:p>
            <a:r>
              <a:rPr lang="en-US" smtClean="0"/>
              <a:t>© 2019 Václav Rajlich</a:t>
            </a:r>
            <a:endParaRPr lang="en-US" dirty="0"/>
          </a:p>
        </p:txBody>
      </p:sp>
    </p:spTree>
    <p:extLst>
      <p:ext uri="{BB962C8B-B14F-4D97-AF65-F5344CB8AC3E}">
        <p14:creationId xmlns:p14="http://schemas.microsoft.com/office/powerpoint/2010/main" val="42091730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r>
              <a:rPr lang="en-US" dirty="0"/>
              <a:t>1.	Besides temperature control, list other practical situations where the reasoning about deficiency, excess, and optimum applies.</a:t>
            </a:r>
          </a:p>
          <a:p>
            <a:r>
              <a:rPr lang="en-US" dirty="0"/>
              <a:t>2.	What is the role of feelings in moral decision-making? </a:t>
            </a:r>
          </a:p>
          <a:p>
            <a:r>
              <a:rPr lang="en-US" dirty="0" smtClean="0"/>
              <a:t>3.</a:t>
            </a:r>
            <a:r>
              <a:rPr lang="en-US" dirty="0"/>
              <a:t>	</a:t>
            </a:r>
            <a:r>
              <a:rPr lang="en-US" dirty="0" smtClean="0"/>
              <a:t>Give </a:t>
            </a:r>
            <a:r>
              <a:rPr lang="en-US" dirty="0"/>
              <a:t>an example of intrinsic evil that is masked by a false </a:t>
            </a:r>
            <a:r>
              <a:rPr lang="en-US" dirty="0" smtClean="0"/>
              <a:t>virtue</a:t>
            </a:r>
            <a:endParaRPr lang="en-US" dirty="0"/>
          </a:p>
          <a:p>
            <a:endParaRPr lang="en-US" dirty="0"/>
          </a:p>
        </p:txBody>
      </p:sp>
      <p:sp>
        <p:nvSpPr>
          <p:cNvPr id="4" name="Slide Number Placeholder 3"/>
          <p:cNvSpPr>
            <a:spLocks noGrp="1"/>
          </p:cNvSpPr>
          <p:nvPr>
            <p:ph type="sldNum" sz="quarter" idx="12"/>
          </p:nvPr>
        </p:nvSpPr>
        <p:spPr/>
        <p:txBody>
          <a:bodyPr/>
          <a:lstStyle/>
          <a:p>
            <a:fld id="{BC07D5F0-2197-445F-8EB2-A3AD54A076C5}" type="slidenum">
              <a:rPr lang="en-US" smtClean="0"/>
              <a:t>27</a:t>
            </a:fld>
            <a:endParaRPr lang="en-US" dirty="0"/>
          </a:p>
        </p:txBody>
      </p:sp>
      <p:sp>
        <p:nvSpPr>
          <p:cNvPr id="5" name="Footer Placeholder 4"/>
          <p:cNvSpPr>
            <a:spLocks noGrp="1"/>
          </p:cNvSpPr>
          <p:nvPr>
            <p:ph type="ftr" sz="quarter" idx="11"/>
          </p:nvPr>
        </p:nvSpPr>
        <p:spPr/>
        <p:txBody>
          <a:bodyPr/>
          <a:lstStyle/>
          <a:p>
            <a:r>
              <a:rPr lang="en-US" smtClean="0"/>
              <a:t>© 2019 Václav Rajlich</a:t>
            </a:r>
            <a:endParaRPr lang="en-US" dirty="0"/>
          </a:p>
        </p:txBody>
      </p:sp>
    </p:spTree>
    <p:extLst>
      <p:ext uri="{BB962C8B-B14F-4D97-AF65-F5344CB8AC3E}">
        <p14:creationId xmlns:p14="http://schemas.microsoft.com/office/powerpoint/2010/main" val="21536795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2951</TotalTime>
  <Words>1744</Words>
  <Application>Microsoft Office PowerPoint</Application>
  <PresentationFormat>On-screen Show (4:3)</PresentationFormat>
  <Paragraphs>197</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 </vt:lpstr>
      <vt:lpstr>P2 Prescriptions</vt:lpstr>
      <vt:lpstr>Need for prescriptions</vt:lpstr>
      <vt:lpstr>Virtuous acts</vt:lpstr>
      <vt:lpstr>Analogy: Technical problems</vt:lpstr>
      <vt:lpstr>Rationality</vt:lpstr>
      <vt:lpstr>A rational act</vt:lpstr>
      <vt:lpstr>Feelings</vt:lpstr>
      <vt:lpstr>Rationality and Feelings</vt:lpstr>
      <vt:lpstr>Jesus displayed strong feelings</vt:lpstr>
      <vt:lpstr>Gethsemane</vt:lpstr>
      <vt:lpstr>Example of Jesus</vt:lpstr>
      <vt:lpstr>Lesson about feelings</vt:lpstr>
      <vt:lpstr>Fortitude</vt:lpstr>
      <vt:lpstr>Aristotelian analysis of fortitude</vt:lpstr>
      <vt:lpstr>Examples of fortitude in NT</vt:lpstr>
      <vt:lpstr>Competition between fears</vt:lpstr>
      <vt:lpstr>Important lists</vt:lpstr>
      <vt:lpstr>Reasoning about Prescriptions</vt:lpstr>
      <vt:lpstr>St. Paul rejects consequentialism</vt:lpstr>
      <vt:lpstr>Intrinsic evil</vt:lpstr>
      <vt:lpstr>Virtues in a Binary World</vt:lpstr>
      <vt:lpstr>Moral teachers sometimes fail to warn against excesses</vt:lpstr>
      <vt:lpstr>Anti-legalistic Christianity</vt:lpstr>
      <vt:lpstr>Demands on Others</vt:lpstr>
      <vt:lpstr>Stoicism and its Limits</vt:lpstr>
      <vt:lpstr>Questions</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Vaclav Rajlich</dc:creator>
  <cp:lastModifiedBy>Vaclav Rajlich</cp:lastModifiedBy>
  <cp:revision>146</cp:revision>
  <dcterms:created xsi:type="dcterms:W3CDTF">2014-02-15T12:39:19Z</dcterms:created>
  <dcterms:modified xsi:type="dcterms:W3CDTF">2020-01-20T13:17:08Z</dcterms:modified>
</cp:coreProperties>
</file>