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19" r:id="rId2"/>
    <p:sldId id="297" r:id="rId3"/>
    <p:sldId id="301" r:id="rId4"/>
    <p:sldId id="298" r:id="rId5"/>
    <p:sldId id="305" r:id="rId6"/>
    <p:sldId id="302" r:id="rId7"/>
    <p:sldId id="303" r:id="rId8"/>
    <p:sldId id="304" r:id="rId9"/>
    <p:sldId id="306" r:id="rId10"/>
    <p:sldId id="307" r:id="rId11"/>
    <p:sldId id="308" r:id="rId12"/>
    <p:sldId id="309" r:id="rId13"/>
    <p:sldId id="310" r:id="rId14"/>
    <p:sldId id="311" r:id="rId15"/>
    <p:sldId id="312" r:id="rId16"/>
    <p:sldId id="313" r:id="rId17"/>
    <p:sldId id="318" r:id="rId18"/>
    <p:sldId id="314" r:id="rId19"/>
    <p:sldId id="31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FFCCFF"/>
    <a:srgbClr val="CCFFC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3" autoAdjust="0"/>
    <p:restoredTop sz="94658" autoAdjust="0"/>
  </p:normalViewPr>
  <p:slideViewPr>
    <p:cSldViewPr>
      <p:cViewPr varScale="1">
        <p:scale>
          <a:sx n="95" d="100"/>
          <a:sy n="95" d="100"/>
        </p:scale>
        <p:origin x="-90" y="-27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9EC385-9FE6-4262-8A50-015E2BEADC06}" type="datetimeFigureOut">
              <a:rPr lang="en-US" smtClean="0"/>
              <a:t>1/20/2020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90DF59-0A9A-423B-804A-ED32D51307E7}" type="slidenum">
              <a:rPr lang="en-US" smtClean="0"/>
              <a:t>‹#›</a:t>
            </a:fld>
            <a:endParaRPr lang="en-US"/>
          </a:p>
        </p:txBody>
      </p:sp>
    </p:spTree>
    <p:extLst>
      <p:ext uri="{BB962C8B-B14F-4D97-AF65-F5344CB8AC3E}">
        <p14:creationId xmlns:p14="http://schemas.microsoft.com/office/powerpoint/2010/main" val="49584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0D4080-1FEF-40F8-AC5C-75721F57F3B6}" type="datetime1">
              <a:rPr lang="en-US" smtClean="0"/>
              <a:t>1/20/2020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smtClean="0"/>
              <a:t>© 2019 Václav Rajlich</a:t>
            </a:r>
            <a:endParaRPr lang="en-US"/>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1734142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7DEB7D-12F9-438C-BA8C-06645FEB638F}" type="datetime1">
              <a:rPr lang="en-US" smtClean="0"/>
              <a:t>1/20/2020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smtClean="0"/>
              <a:t>© 2019 Václav Rajlich</a:t>
            </a:r>
            <a:endParaRPr lang="en-US" dirty="0"/>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dirty="0"/>
          </a:p>
        </p:txBody>
      </p:sp>
    </p:spTree>
    <p:extLst>
      <p:ext uri="{BB962C8B-B14F-4D97-AF65-F5344CB8AC3E}">
        <p14:creationId xmlns:p14="http://schemas.microsoft.com/office/powerpoint/2010/main" val="928102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D1601E-1D88-4F13-BB1E-E1A04B0080A9}" type="datetime1">
              <a:rPr lang="en-US" smtClean="0"/>
              <a:t>1/20/2020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smtClean="0"/>
              <a:t>© 2019 Václav Rajlich</a:t>
            </a:r>
            <a:endParaRPr lang="en-US"/>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1639210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576BBE-FC01-4C09-8EDE-01DA27A3CA05}" type="datetime1">
              <a:rPr lang="en-US" smtClean="0"/>
              <a:t>1/20/2020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smtClean="0"/>
              <a:t>© 2019 Václav Rajlich</a:t>
            </a:r>
            <a:endParaRPr lang="en-US"/>
          </a:p>
        </p:txBody>
      </p:sp>
      <p:sp>
        <p:nvSpPr>
          <p:cNvPr id="7" name="Slide Number Placeholder 6"/>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639427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905B40-BE82-458C-9743-7EA9BAACFC6F}" type="datetime1">
              <a:rPr lang="en-US" smtClean="0"/>
              <a:t>1/20/2020</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r>
              <a:rPr lang="en-US" smtClean="0"/>
              <a:t>© 2019 Václav Rajlich</a:t>
            </a:r>
            <a:endParaRPr lang="en-US"/>
          </a:p>
        </p:txBody>
      </p:sp>
      <p:sp>
        <p:nvSpPr>
          <p:cNvPr id="9" name="Slide Number Placeholder 8"/>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1591626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B70322-87F1-4BAB-9F15-94A61BE55A9B}" type="datetime1">
              <a:rPr lang="en-US" smtClean="0"/>
              <a:t>1/20/2020</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US" smtClean="0"/>
              <a:t>© 2019 Václav Rajlich</a:t>
            </a:r>
            <a:endParaRPr lang="en-US"/>
          </a:p>
        </p:txBody>
      </p:sp>
      <p:sp>
        <p:nvSpPr>
          <p:cNvPr id="5" name="Slide Number Placeholder 4"/>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63827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50AAB9-F780-4588-80B6-77BA2CEF50AC}" type="datetime1">
              <a:rPr lang="en-US" smtClean="0"/>
              <a:t>1/20/2020</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r>
              <a:rPr lang="en-US" smtClean="0"/>
              <a:t>© 2019 Václav Rajlich</a:t>
            </a:r>
            <a:endParaRPr lang="en-US"/>
          </a:p>
        </p:txBody>
      </p:sp>
      <p:sp>
        <p:nvSpPr>
          <p:cNvPr id="4" name="Slide Number Placeholder 3"/>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4091769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27C67D-DE90-475A-943A-29D98601A9CD}" type="datetime1">
              <a:rPr lang="en-US" smtClean="0"/>
              <a:t>1/20/2020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smtClean="0"/>
              <a:t>© 2019 Václav Rajlich</a:t>
            </a:r>
            <a:endParaRPr lang="en-US"/>
          </a:p>
        </p:txBody>
      </p:sp>
      <p:sp>
        <p:nvSpPr>
          <p:cNvPr id="7" name="Slide Number Placeholder 6"/>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3698242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E9DC98-C46E-4FE0-A63F-AB4B0642BB29}" type="datetime1">
              <a:rPr lang="en-US" smtClean="0"/>
              <a:t>1/20/2020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smtClean="0"/>
              <a:t>© 2019 Václav Rajlich</a:t>
            </a:r>
            <a:endParaRPr lang="en-US"/>
          </a:p>
        </p:txBody>
      </p:sp>
      <p:sp>
        <p:nvSpPr>
          <p:cNvPr id="7" name="Slide Number Placeholder 6"/>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2484495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788EA7-2435-4A24-BF88-868244E604ED}" type="datetime1">
              <a:rPr lang="en-US" smtClean="0"/>
              <a:t>1/20/2020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smtClean="0"/>
              <a:t>© 2019 Václav Rajlich</a:t>
            </a:r>
            <a:endParaRPr lang="en-US"/>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745143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7B28D5-0B88-47E1-A6A3-562D1AA0A169}" type="datetime1">
              <a:rPr lang="en-US" smtClean="0"/>
              <a:t>1/20/2020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smtClean="0"/>
              <a:t>© 2019 Václav Rajlich</a:t>
            </a:r>
            <a:endParaRPr lang="en-US"/>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878145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9E7D96-0F0B-4AAD-B57A-2796607B9A8A}" type="datetime1">
              <a:rPr lang="en-US" smtClean="0"/>
              <a:t>1/20/2020</a:t>
            </a:fld>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7D5F0-2197-445F-8EB2-A3AD54A076C5}" type="slidenum">
              <a:rPr lang="en-US" smtClean="0"/>
              <a:t>‹#›</a:t>
            </a:fld>
            <a:endParaRPr lang="en-US"/>
          </a:p>
        </p:txBody>
      </p:sp>
      <p:sp>
        <p:nvSpPr>
          <p:cNvPr id="7"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 2019 </a:t>
            </a:r>
            <a:r>
              <a:rPr lang="en-US" dirty="0" err="1" smtClean="0"/>
              <a:t>Václav</a:t>
            </a:r>
            <a:r>
              <a:rPr lang="en-US" dirty="0" smtClean="0"/>
              <a:t> Rajlich</a:t>
            </a:r>
            <a:endParaRPr lang="en-US" dirty="0"/>
          </a:p>
        </p:txBody>
      </p:sp>
    </p:spTree>
    <p:extLst>
      <p:ext uri="{BB962C8B-B14F-4D97-AF65-F5344CB8AC3E}">
        <p14:creationId xmlns:p14="http://schemas.microsoft.com/office/powerpoint/2010/main" val="3015497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1240" y="0"/>
            <a:ext cx="4099560" cy="6190611"/>
          </a:xfrm>
          <a:prstGeom prst="rect">
            <a:avLst/>
          </a:prstGeom>
        </p:spPr>
      </p:pic>
      <p:sp>
        <p:nvSpPr>
          <p:cNvPr id="2" name="Title 1"/>
          <p:cNvSpPr>
            <a:spLocks noGrp="1"/>
          </p:cNvSpPr>
          <p:nvPr>
            <p:ph type="ctrTitle"/>
          </p:nvPr>
        </p:nvSpPr>
        <p:spPr/>
        <p:txBody>
          <a:bodyPr/>
          <a:lstStyle/>
          <a:p>
            <a:r>
              <a:rPr lang="en-US" dirty="0" smtClean="0"/>
              <a:t> </a:t>
            </a:r>
            <a:endParaRPr lang="en-US" dirty="0"/>
          </a:p>
        </p:txBody>
      </p:sp>
      <p:sp>
        <p:nvSpPr>
          <p:cNvPr id="3" name="Subtitle 2"/>
          <p:cNvSpPr>
            <a:spLocks noGrp="1"/>
          </p:cNvSpPr>
          <p:nvPr>
            <p:ph type="subTitle" idx="1"/>
          </p:nvPr>
        </p:nvSpPr>
        <p:spPr>
          <a:xfrm>
            <a:off x="76200" y="4495800"/>
            <a:ext cx="8991600" cy="1295400"/>
          </a:xfrm>
        </p:spPr>
        <p:txBody>
          <a:bodyPr>
            <a:normAutofit/>
          </a:bodyPr>
          <a:lstStyle/>
          <a:p>
            <a:endParaRPr lang="en-US" sz="2800" dirty="0" smtClean="0"/>
          </a:p>
          <a:p>
            <a:endParaRPr lang="en-US" sz="2800" dirty="0"/>
          </a:p>
          <a:p>
            <a:endParaRPr lang="en-US" sz="2800" dirty="0" smtClean="0"/>
          </a:p>
          <a:p>
            <a:endParaRPr lang="en-US" sz="2800" dirty="0"/>
          </a:p>
        </p:txBody>
      </p:sp>
      <p:sp>
        <p:nvSpPr>
          <p:cNvPr id="6" name="Rectangle 5"/>
          <p:cNvSpPr/>
          <p:nvPr/>
        </p:nvSpPr>
        <p:spPr>
          <a:xfrm>
            <a:off x="304800" y="6229290"/>
            <a:ext cx="8686800" cy="400110"/>
          </a:xfrm>
          <a:prstGeom prst="rect">
            <a:avLst/>
          </a:prstGeom>
        </p:spPr>
        <p:txBody>
          <a:bodyPr wrap="square">
            <a:spAutoFit/>
          </a:bodyPr>
          <a:lstStyle/>
          <a:p>
            <a:pPr algn="ctr"/>
            <a:r>
              <a:rPr lang="en-US" sz="2000" dirty="0" smtClean="0"/>
              <a:t>www.</a:t>
            </a:r>
            <a:r>
              <a:rPr lang="en-US" sz="2000" dirty="0" smtClean="0">
                <a:solidFill>
                  <a:srgbClr val="FF0000"/>
                </a:solidFill>
              </a:rPr>
              <a:t>tanbooks</a:t>
            </a:r>
            <a:r>
              <a:rPr lang="en-US" sz="2000" dirty="0" smtClean="0"/>
              <a:t>.com</a:t>
            </a:r>
            <a:endParaRPr lang="en-US" sz="2000" dirty="0"/>
          </a:p>
        </p:txBody>
      </p:sp>
      <p:sp>
        <p:nvSpPr>
          <p:cNvPr id="4" name="Slide Number Placeholder 3"/>
          <p:cNvSpPr>
            <a:spLocks noGrp="1"/>
          </p:cNvSpPr>
          <p:nvPr>
            <p:ph type="sldNum" sz="quarter" idx="12"/>
          </p:nvPr>
        </p:nvSpPr>
        <p:spPr/>
        <p:txBody>
          <a:bodyPr/>
          <a:lstStyle/>
          <a:p>
            <a:fld id="{BC07D5F0-2197-445F-8EB2-A3AD54A076C5}" type="slidenum">
              <a:rPr lang="en-US" smtClean="0"/>
              <a:t>1</a:t>
            </a:fld>
            <a:endParaRPr lang="en-US"/>
          </a:p>
        </p:txBody>
      </p:sp>
      <p:sp>
        <p:nvSpPr>
          <p:cNvPr id="7" name="TextBox 6"/>
          <p:cNvSpPr txBox="1"/>
          <p:nvPr/>
        </p:nvSpPr>
        <p:spPr>
          <a:xfrm>
            <a:off x="3352800" y="152400"/>
            <a:ext cx="2245871" cy="707886"/>
          </a:xfrm>
          <a:prstGeom prst="rect">
            <a:avLst/>
          </a:prstGeom>
          <a:noFill/>
        </p:spPr>
        <p:txBody>
          <a:bodyPr wrap="none" rtlCol="0">
            <a:spAutoFit/>
          </a:bodyPr>
          <a:lstStyle/>
          <a:p>
            <a:r>
              <a:rPr lang="en-US" sz="4000" b="1" dirty="0" smtClean="0">
                <a:solidFill>
                  <a:srgbClr val="FF0000"/>
                </a:solidFill>
              </a:rPr>
              <a:t>Chapter 2</a:t>
            </a:r>
            <a:endParaRPr lang="en-US" sz="4000" b="1" dirty="0">
              <a:solidFill>
                <a:srgbClr val="FF0000"/>
              </a:solidFill>
            </a:endParaRPr>
          </a:p>
        </p:txBody>
      </p:sp>
    </p:spTree>
    <p:extLst>
      <p:ext uri="{BB962C8B-B14F-4D97-AF65-F5344CB8AC3E}">
        <p14:creationId xmlns:p14="http://schemas.microsoft.com/office/powerpoint/2010/main" val="41913139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rgbClr val="FF0000"/>
                </a:solidFill>
              </a:rPr>
              <a:t>P1 </a:t>
            </a:r>
            <a:r>
              <a:rPr lang="en-US" dirty="0">
                <a:solidFill>
                  <a:srgbClr val="FF0000"/>
                </a:solidFill>
              </a:rPr>
              <a:t>Prohibited Acts</a:t>
            </a:r>
          </a:p>
        </p:txBody>
      </p:sp>
      <p:sp>
        <p:nvSpPr>
          <p:cNvPr id="3" name="Content Placeholder 2"/>
          <p:cNvSpPr>
            <a:spLocks noGrp="1"/>
          </p:cNvSpPr>
          <p:nvPr>
            <p:ph idx="1"/>
          </p:nvPr>
        </p:nvSpPr>
        <p:spPr/>
        <p:txBody>
          <a:bodyPr/>
          <a:lstStyle/>
          <a:p>
            <a:r>
              <a:rPr lang="en-US" dirty="0" smtClean="0"/>
              <a:t>Not </a:t>
            </a:r>
            <a:r>
              <a:rPr lang="en-US" dirty="0"/>
              <a:t>everything we can do </a:t>
            </a:r>
            <a:r>
              <a:rPr lang="en-US" dirty="0" smtClean="0"/>
              <a:t>we should do</a:t>
            </a:r>
          </a:p>
          <a:p>
            <a:endParaRPr lang="en-US" dirty="0" smtClean="0"/>
          </a:p>
        </p:txBody>
      </p:sp>
      <p:sp>
        <p:nvSpPr>
          <p:cNvPr id="4" name="Slide Number Placeholder 3"/>
          <p:cNvSpPr>
            <a:spLocks noGrp="1"/>
          </p:cNvSpPr>
          <p:nvPr>
            <p:ph type="sldNum" sz="quarter" idx="12"/>
          </p:nvPr>
        </p:nvSpPr>
        <p:spPr/>
        <p:txBody>
          <a:bodyPr/>
          <a:lstStyle/>
          <a:p>
            <a:fld id="{BC07D5F0-2197-445F-8EB2-A3AD54A076C5}" type="slidenum">
              <a:rPr lang="en-US" smtClean="0"/>
              <a:t>2</a:t>
            </a:fld>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6935" t="6712" r="1369" b="10243"/>
          <a:stretch/>
        </p:blipFill>
        <p:spPr>
          <a:xfrm>
            <a:off x="381000" y="2205625"/>
            <a:ext cx="8384559" cy="4271375"/>
          </a:xfrm>
          <a:prstGeom prst="rect">
            <a:avLst/>
          </a:prstGeom>
        </p:spPr>
      </p:pic>
      <p:sp>
        <p:nvSpPr>
          <p:cNvPr id="6" name="Footer Placeholder 5"/>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2978593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Prohibitions</a:t>
            </a:r>
            <a:endParaRPr lang="en-US" dirty="0"/>
          </a:p>
        </p:txBody>
      </p:sp>
      <p:sp>
        <p:nvSpPr>
          <p:cNvPr id="3" name="Content Placeholder 2"/>
          <p:cNvSpPr>
            <a:spLocks noGrp="1"/>
          </p:cNvSpPr>
          <p:nvPr>
            <p:ph idx="1"/>
          </p:nvPr>
        </p:nvSpPr>
        <p:spPr/>
        <p:txBody>
          <a:bodyPr/>
          <a:lstStyle/>
          <a:p>
            <a:r>
              <a:rPr lang="en-US" dirty="0"/>
              <a:t>Conceptually very </a:t>
            </a:r>
            <a:r>
              <a:rPr lang="en-US" dirty="0" smtClean="0"/>
              <a:t>simple: Do not …</a:t>
            </a:r>
            <a:endParaRPr lang="en-US" dirty="0"/>
          </a:p>
          <a:p>
            <a:r>
              <a:rPr lang="en-US" dirty="0"/>
              <a:t>Small children can understand and learn them</a:t>
            </a:r>
          </a:p>
          <a:p>
            <a:r>
              <a:rPr lang="en-US" dirty="0"/>
              <a:t>New Testament prohibitions are few and brief</a:t>
            </a:r>
          </a:p>
          <a:p>
            <a:pPr lvl="1"/>
            <a:r>
              <a:rPr lang="en-US" dirty="0"/>
              <a:t>They are applied broadly</a:t>
            </a:r>
          </a:p>
          <a:p>
            <a:pPr lvl="1"/>
            <a:r>
              <a:rPr lang="en-US" dirty="0"/>
              <a:t>Comparable to dangerous precipice</a:t>
            </a:r>
          </a:p>
          <a:p>
            <a:r>
              <a:rPr lang="en-US" dirty="0"/>
              <a:t>Adherence allows us to search for Kingdom of God</a:t>
            </a:r>
          </a:p>
          <a:p>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3</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3016747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 Shall Not Kill</a:t>
            </a:r>
          </a:p>
        </p:txBody>
      </p:sp>
      <p:sp>
        <p:nvSpPr>
          <p:cNvPr id="3" name="Content Placeholder 2"/>
          <p:cNvSpPr>
            <a:spLocks noGrp="1"/>
          </p:cNvSpPr>
          <p:nvPr>
            <p:ph idx="1"/>
          </p:nvPr>
        </p:nvSpPr>
        <p:spPr/>
        <p:txBody>
          <a:bodyPr/>
          <a:lstStyle/>
          <a:p>
            <a:r>
              <a:rPr lang="en-US" dirty="0" smtClean="0"/>
              <a:t>Foundation </a:t>
            </a:r>
            <a:r>
              <a:rPr lang="en-US" dirty="0"/>
              <a:t>of civilized life</a:t>
            </a:r>
          </a:p>
          <a:p>
            <a:r>
              <a:rPr lang="en-US" dirty="0" smtClean="0"/>
              <a:t>Jesus </a:t>
            </a:r>
            <a:r>
              <a:rPr lang="en-US" dirty="0"/>
              <a:t>expands this </a:t>
            </a:r>
            <a:r>
              <a:rPr lang="en-US" dirty="0" smtClean="0"/>
              <a:t>commandment</a:t>
            </a:r>
          </a:p>
          <a:p>
            <a:pPr lvl="1"/>
            <a:r>
              <a:rPr lang="en-US" dirty="0"/>
              <a:t>P</a:t>
            </a:r>
            <a:r>
              <a:rPr lang="en-US" dirty="0" smtClean="0"/>
              <a:t>rohibits </a:t>
            </a:r>
            <a:r>
              <a:rPr lang="en-US" dirty="0"/>
              <a:t>any injury to any human </a:t>
            </a:r>
            <a:r>
              <a:rPr lang="en-US" dirty="0" smtClean="0"/>
              <a:t>being</a:t>
            </a:r>
          </a:p>
          <a:p>
            <a:pPr lvl="1"/>
            <a:r>
              <a:rPr lang="en-US" dirty="0" smtClean="0"/>
              <a:t>A bodily </a:t>
            </a:r>
            <a:r>
              <a:rPr lang="en-US" dirty="0"/>
              <a:t>injury or a psychological </a:t>
            </a:r>
            <a:r>
              <a:rPr lang="en-US" dirty="0" smtClean="0"/>
              <a:t>one</a:t>
            </a:r>
          </a:p>
          <a:p>
            <a:r>
              <a:rPr lang="en-US" sz="2400" dirty="0"/>
              <a:t>"You have heard that it was said to the men of old, 'You shall not kill; and whoever kills shall be liable to judgment. But I say to you that every one who is angry with his brother shall be liable to judgment; whoever insults his brother shall be liable to the council, and whoever says, 'You fool!' shall be liable to the hell of fire.”  (Mt 5:21-22</a:t>
            </a:r>
            <a:r>
              <a:rPr lang="en-US" sz="2400" dirty="0" smtClean="0"/>
              <a:t>)</a:t>
            </a:r>
            <a:endParaRPr lang="en-US" sz="2400" dirty="0"/>
          </a:p>
        </p:txBody>
      </p:sp>
      <p:sp>
        <p:nvSpPr>
          <p:cNvPr id="4" name="Slide Number Placeholder 3"/>
          <p:cNvSpPr>
            <a:spLocks noGrp="1"/>
          </p:cNvSpPr>
          <p:nvPr>
            <p:ph type="sldNum" sz="quarter" idx="12"/>
          </p:nvPr>
        </p:nvSpPr>
        <p:spPr/>
        <p:txBody>
          <a:bodyPr/>
          <a:lstStyle/>
          <a:p>
            <a:fld id="{BC07D5F0-2197-445F-8EB2-A3AD54A076C5}" type="slidenum">
              <a:rPr lang="en-US" smtClean="0"/>
              <a:t>4</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2418789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 Shall Not Commit Adultery</a:t>
            </a:r>
          </a:p>
        </p:txBody>
      </p:sp>
      <p:sp>
        <p:nvSpPr>
          <p:cNvPr id="3" name="Content Placeholder 2"/>
          <p:cNvSpPr>
            <a:spLocks noGrp="1"/>
          </p:cNvSpPr>
          <p:nvPr>
            <p:ph idx="1"/>
          </p:nvPr>
        </p:nvSpPr>
        <p:spPr/>
        <p:txBody>
          <a:bodyPr/>
          <a:lstStyle/>
          <a:p>
            <a:r>
              <a:rPr lang="en-US" dirty="0"/>
              <a:t>Jesus prohibits any sexual acts except those </a:t>
            </a:r>
            <a:r>
              <a:rPr lang="en-US" dirty="0" smtClean="0"/>
              <a:t>between </a:t>
            </a:r>
            <a:r>
              <a:rPr lang="en-US" dirty="0"/>
              <a:t>a husband and wife within a lifelong marriage that are open to </a:t>
            </a:r>
            <a:r>
              <a:rPr lang="en-US" dirty="0" smtClean="0"/>
              <a:t>life</a:t>
            </a:r>
          </a:p>
          <a:p>
            <a:r>
              <a:rPr lang="en-US" dirty="0"/>
              <a:t> </a:t>
            </a:r>
            <a:r>
              <a:rPr lang="en-US" dirty="0" smtClean="0"/>
              <a:t>Why </a:t>
            </a:r>
            <a:r>
              <a:rPr lang="en-US" dirty="0"/>
              <a:t>are New Testament teachings on sexuality so strict? </a:t>
            </a:r>
            <a:endParaRPr lang="en-US" dirty="0" smtClean="0"/>
          </a:p>
          <a:p>
            <a:pPr lvl="1"/>
            <a:r>
              <a:rPr lang="en-US" dirty="0"/>
              <a:t>Sexuality is closely tied to human </a:t>
            </a:r>
            <a:r>
              <a:rPr lang="en-US" dirty="0" smtClean="0"/>
              <a:t>life</a:t>
            </a:r>
          </a:p>
          <a:p>
            <a:pPr lvl="1"/>
            <a:r>
              <a:rPr lang="en-US" dirty="0" smtClean="0"/>
              <a:t>New </a:t>
            </a:r>
            <a:r>
              <a:rPr lang="en-US" dirty="0"/>
              <a:t>life deserves protection from the very beginning and that can be guaranteed only if the life begins in orderly circumstances</a:t>
            </a:r>
          </a:p>
        </p:txBody>
      </p:sp>
      <p:sp>
        <p:nvSpPr>
          <p:cNvPr id="4" name="Slide Number Placeholder 3"/>
          <p:cNvSpPr>
            <a:spLocks noGrp="1"/>
          </p:cNvSpPr>
          <p:nvPr>
            <p:ph type="sldNum" sz="quarter" idx="12"/>
          </p:nvPr>
        </p:nvSpPr>
        <p:spPr/>
        <p:txBody>
          <a:bodyPr/>
          <a:lstStyle/>
          <a:p>
            <a:fld id="{BC07D5F0-2197-445F-8EB2-A3AD54A076C5}" type="slidenum">
              <a:rPr lang="en-US" smtClean="0"/>
              <a:t>5</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3669160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Difficult battle</a:t>
            </a:r>
            <a:endParaRPr lang="en-US" dirty="0"/>
          </a:p>
        </p:txBody>
      </p:sp>
      <p:sp>
        <p:nvSpPr>
          <p:cNvPr id="3" name="Content Placeholder 2"/>
          <p:cNvSpPr>
            <a:spLocks noGrp="1"/>
          </p:cNvSpPr>
          <p:nvPr>
            <p:ph idx="1"/>
          </p:nvPr>
        </p:nvSpPr>
        <p:spPr/>
        <p:txBody>
          <a:bodyPr/>
          <a:lstStyle/>
          <a:p>
            <a:r>
              <a:rPr lang="en-US" dirty="0"/>
              <a:t>Sexual drive is indeed one of the most powerful natural human </a:t>
            </a:r>
            <a:r>
              <a:rPr lang="en-US" dirty="0" smtClean="0"/>
              <a:t>instincts</a:t>
            </a:r>
          </a:p>
          <a:p>
            <a:pPr lvl="1"/>
            <a:r>
              <a:rPr lang="en-US" dirty="0" smtClean="0"/>
              <a:t>Battle starts during </a:t>
            </a:r>
            <a:r>
              <a:rPr lang="en-US" dirty="0"/>
              <a:t>one’s teenage years and continues throughout one’s whole adult </a:t>
            </a:r>
            <a:r>
              <a:rPr lang="en-US" dirty="0" smtClean="0"/>
              <a:t>life</a:t>
            </a:r>
          </a:p>
          <a:p>
            <a:r>
              <a:rPr lang="en-US" dirty="0"/>
              <a:t>If unchecked, sexual drive can turn our earthly life into a wreck and block us from reaching the Kingdom of </a:t>
            </a:r>
            <a:r>
              <a:rPr lang="en-US" dirty="0" smtClean="0"/>
              <a:t>God</a:t>
            </a:r>
            <a:endParaRPr lang="en-US" dirty="0"/>
          </a:p>
          <a:p>
            <a:r>
              <a:rPr lang="en-US" dirty="0" smtClean="0"/>
              <a:t>“You </a:t>
            </a:r>
            <a:r>
              <a:rPr lang="en-US" dirty="0"/>
              <a:t>are not your own; you were bought with a price. So glorify God in your body.” (1 </a:t>
            </a:r>
            <a:r>
              <a:rPr lang="en-US" dirty="0" err="1"/>
              <a:t>Cor</a:t>
            </a:r>
            <a:r>
              <a:rPr lang="en-US" dirty="0"/>
              <a:t> 6:19-20)</a:t>
            </a:r>
          </a:p>
        </p:txBody>
      </p:sp>
      <p:sp>
        <p:nvSpPr>
          <p:cNvPr id="4" name="Slide Number Placeholder 3"/>
          <p:cNvSpPr>
            <a:spLocks noGrp="1"/>
          </p:cNvSpPr>
          <p:nvPr>
            <p:ph type="sldNum" sz="quarter" idx="12"/>
          </p:nvPr>
        </p:nvSpPr>
        <p:spPr/>
        <p:txBody>
          <a:bodyPr/>
          <a:lstStyle/>
          <a:p>
            <a:fld id="{BC07D5F0-2197-445F-8EB2-A3AD54A076C5}" type="slidenum">
              <a:rPr lang="en-US" smtClean="0"/>
              <a:t>6</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3883522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 Shall Not Steal</a:t>
            </a:r>
          </a:p>
        </p:txBody>
      </p:sp>
      <p:sp>
        <p:nvSpPr>
          <p:cNvPr id="3" name="Content Placeholder 2"/>
          <p:cNvSpPr>
            <a:spLocks noGrp="1"/>
          </p:cNvSpPr>
          <p:nvPr>
            <p:ph idx="1"/>
          </p:nvPr>
        </p:nvSpPr>
        <p:spPr/>
        <p:txBody>
          <a:bodyPr/>
          <a:lstStyle/>
          <a:p>
            <a:r>
              <a:rPr lang="en-US" dirty="0"/>
              <a:t>This prohibition requires respect for the property of others. </a:t>
            </a:r>
            <a:endParaRPr lang="en-US" dirty="0" smtClean="0"/>
          </a:p>
          <a:p>
            <a:r>
              <a:rPr lang="en-US" dirty="0" smtClean="0"/>
              <a:t>Societies </a:t>
            </a:r>
            <a:r>
              <a:rPr lang="en-US" dirty="0"/>
              <a:t>that do not or cannot protect property experience chaos and poverty. </a:t>
            </a:r>
            <a:endParaRPr lang="en-US" dirty="0" smtClean="0"/>
          </a:p>
          <a:p>
            <a:r>
              <a:rPr lang="en-US" dirty="0" smtClean="0"/>
              <a:t>St</a:t>
            </a:r>
            <a:r>
              <a:rPr lang="en-US" dirty="0"/>
              <a:t>. Paul implores thieves to change their ways (</a:t>
            </a:r>
            <a:r>
              <a:rPr lang="en-US" dirty="0" err="1"/>
              <a:t>Eph</a:t>
            </a:r>
            <a:r>
              <a:rPr lang="en-US" dirty="0"/>
              <a:t> 4:28).</a:t>
            </a:r>
          </a:p>
        </p:txBody>
      </p:sp>
      <p:sp>
        <p:nvSpPr>
          <p:cNvPr id="4" name="Slide Number Placeholder 3"/>
          <p:cNvSpPr>
            <a:spLocks noGrp="1"/>
          </p:cNvSpPr>
          <p:nvPr>
            <p:ph type="sldNum" sz="quarter" idx="12"/>
          </p:nvPr>
        </p:nvSpPr>
        <p:spPr/>
        <p:txBody>
          <a:bodyPr/>
          <a:lstStyle/>
          <a:p>
            <a:fld id="{BC07D5F0-2197-445F-8EB2-A3AD54A076C5}" type="slidenum">
              <a:rPr lang="en-US" smtClean="0"/>
              <a:t>7</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2478048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 Shall Not Bear False Witness</a:t>
            </a:r>
          </a:p>
        </p:txBody>
      </p:sp>
      <p:sp>
        <p:nvSpPr>
          <p:cNvPr id="3" name="Content Placeholder 2"/>
          <p:cNvSpPr>
            <a:spLocks noGrp="1"/>
          </p:cNvSpPr>
          <p:nvPr>
            <p:ph idx="1"/>
          </p:nvPr>
        </p:nvSpPr>
        <p:spPr/>
        <p:txBody>
          <a:bodyPr/>
          <a:lstStyle/>
          <a:p>
            <a:r>
              <a:rPr lang="en-US" dirty="0"/>
              <a:t>Jesus applies a broad interpretation of this commandment and disallows all </a:t>
            </a:r>
            <a:r>
              <a:rPr lang="en-US" dirty="0" smtClean="0"/>
              <a:t>lying</a:t>
            </a:r>
          </a:p>
          <a:p>
            <a:pPr lvl="1"/>
            <a:r>
              <a:rPr lang="en-US" dirty="0" smtClean="0"/>
              <a:t>Any </a:t>
            </a:r>
            <a:r>
              <a:rPr lang="en-US" dirty="0"/>
              <a:t>intentionally misleading </a:t>
            </a:r>
            <a:r>
              <a:rPr lang="en-US" dirty="0" smtClean="0"/>
              <a:t>statement</a:t>
            </a:r>
            <a:endParaRPr lang="en-US" dirty="0"/>
          </a:p>
          <a:p>
            <a:r>
              <a:rPr lang="en-US" dirty="0"/>
              <a:t>Lying can be addictive because it offers an easy escape out of unpleasant </a:t>
            </a:r>
            <a:r>
              <a:rPr lang="en-US" dirty="0" smtClean="0"/>
              <a:t>situations</a:t>
            </a:r>
          </a:p>
          <a:p>
            <a:r>
              <a:rPr lang="en-US" dirty="0" smtClean="0"/>
              <a:t>Telling </a:t>
            </a:r>
            <a:r>
              <a:rPr lang="en-US" dirty="0"/>
              <a:t>truth has to be constantly practiced, even in small </a:t>
            </a:r>
            <a:r>
              <a:rPr lang="en-US" dirty="0" smtClean="0"/>
              <a:t>things</a:t>
            </a:r>
          </a:p>
          <a:p>
            <a:r>
              <a:rPr lang="en-US" dirty="0"/>
              <a:t> </a:t>
            </a:r>
            <a:r>
              <a:rPr lang="en-US" dirty="0" smtClean="0"/>
              <a:t>Big </a:t>
            </a:r>
            <a:r>
              <a:rPr lang="en-US" dirty="0"/>
              <a:t>goals cannot be reached without truth</a:t>
            </a:r>
          </a:p>
        </p:txBody>
      </p:sp>
      <p:sp>
        <p:nvSpPr>
          <p:cNvPr id="4" name="Slide Number Placeholder 3"/>
          <p:cNvSpPr>
            <a:spLocks noGrp="1"/>
          </p:cNvSpPr>
          <p:nvPr>
            <p:ph type="sldNum" sz="quarter" idx="12"/>
          </p:nvPr>
        </p:nvSpPr>
        <p:spPr/>
        <p:txBody>
          <a:bodyPr/>
          <a:lstStyle/>
          <a:p>
            <a:fld id="{BC07D5F0-2197-445F-8EB2-A3AD54A076C5}" type="slidenum">
              <a:rPr lang="en-US" smtClean="0"/>
              <a:t>8</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3358155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truth can be twisted</a:t>
            </a:r>
          </a:p>
        </p:txBody>
      </p:sp>
      <p:sp>
        <p:nvSpPr>
          <p:cNvPr id="3" name="Content Placeholder 2"/>
          <p:cNvSpPr>
            <a:spLocks noGrp="1"/>
          </p:cNvSpPr>
          <p:nvPr>
            <p:ph idx="1"/>
          </p:nvPr>
        </p:nvSpPr>
        <p:spPr/>
        <p:txBody>
          <a:bodyPr/>
          <a:lstStyle/>
          <a:p>
            <a:r>
              <a:rPr lang="en-US" dirty="0"/>
              <a:t>False witness </a:t>
            </a:r>
          </a:p>
          <a:p>
            <a:r>
              <a:rPr lang="en-US" dirty="0"/>
              <a:t>Perjury </a:t>
            </a:r>
          </a:p>
          <a:p>
            <a:r>
              <a:rPr lang="en-US" dirty="0"/>
              <a:t>Euphemism </a:t>
            </a:r>
          </a:p>
          <a:p>
            <a:r>
              <a:rPr lang="en-US" dirty="0"/>
              <a:t>Spin   </a:t>
            </a:r>
          </a:p>
          <a:p>
            <a:r>
              <a:rPr lang="en-US" dirty="0"/>
              <a:t>Disinformation </a:t>
            </a:r>
          </a:p>
          <a:p>
            <a:r>
              <a:rPr lang="en-US" dirty="0"/>
              <a:t>Noble lie </a:t>
            </a:r>
          </a:p>
          <a:p>
            <a:r>
              <a:rPr lang="en-US" dirty="0"/>
              <a:t>White lie </a:t>
            </a:r>
          </a:p>
          <a:p>
            <a:r>
              <a:rPr lang="en-US" dirty="0"/>
              <a:t>Glamorous lie </a:t>
            </a:r>
          </a:p>
          <a:p>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9</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3008139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truth can be </a:t>
            </a:r>
            <a:r>
              <a:rPr lang="en-US" dirty="0" smtClean="0"/>
              <a:t>twisted (2)</a:t>
            </a:r>
            <a:endParaRPr lang="en-US" dirty="0"/>
          </a:p>
        </p:txBody>
      </p:sp>
      <p:sp>
        <p:nvSpPr>
          <p:cNvPr id="3" name="Content Placeholder 2"/>
          <p:cNvSpPr>
            <a:spLocks noGrp="1"/>
          </p:cNvSpPr>
          <p:nvPr>
            <p:ph idx="1"/>
          </p:nvPr>
        </p:nvSpPr>
        <p:spPr/>
        <p:txBody>
          <a:bodyPr/>
          <a:lstStyle/>
          <a:p>
            <a:r>
              <a:rPr lang="en-US" dirty="0"/>
              <a:t>Calumny </a:t>
            </a:r>
          </a:p>
          <a:p>
            <a:r>
              <a:rPr lang="en-US" dirty="0"/>
              <a:t>Coercive lie </a:t>
            </a:r>
          </a:p>
          <a:p>
            <a:r>
              <a:rPr lang="en-US" dirty="0"/>
              <a:t>Bullying lie </a:t>
            </a:r>
          </a:p>
          <a:p>
            <a:r>
              <a:rPr lang="en-US" dirty="0"/>
              <a:t>Beyond the pale</a:t>
            </a:r>
          </a:p>
          <a:p>
            <a:r>
              <a:rPr lang="en-US" dirty="0"/>
              <a:t>Pathological liar </a:t>
            </a:r>
          </a:p>
          <a:p>
            <a:r>
              <a:rPr lang="en-US" dirty="0"/>
              <a:t>Denial </a:t>
            </a:r>
          </a:p>
          <a:p>
            <a:r>
              <a:rPr lang="en-US" dirty="0"/>
              <a:t>Sucker (dupe) </a:t>
            </a:r>
          </a:p>
          <a:p>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10</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2738757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Sin</a:t>
            </a:r>
            <a:endParaRPr lang="en-US" dirty="0"/>
          </a:p>
        </p:txBody>
      </p:sp>
      <p:sp>
        <p:nvSpPr>
          <p:cNvPr id="3" name="Content Placeholder 2"/>
          <p:cNvSpPr>
            <a:spLocks noGrp="1"/>
          </p:cNvSpPr>
          <p:nvPr>
            <p:ph idx="1"/>
          </p:nvPr>
        </p:nvSpPr>
        <p:spPr/>
        <p:txBody>
          <a:bodyPr/>
          <a:lstStyle/>
          <a:p>
            <a:r>
              <a:rPr lang="en-US" dirty="0"/>
              <a:t>Mortal sin is the conscious and voluntary transgression in grave </a:t>
            </a:r>
            <a:r>
              <a:rPr lang="en-US" dirty="0" smtClean="0"/>
              <a:t>matter</a:t>
            </a:r>
          </a:p>
          <a:p>
            <a:pPr lvl="1"/>
            <a:r>
              <a:rPr lang="en-US" dirty="0" smtClean="0"/>
              <a:t>It </a:t>
            </a:r>
            <a:r>
              <a:rPr lang="en-US" dirty="0"/>
              <a:t>totally sabotages the goals of reaching the Kingdom of </a:t>
            </a:r>
            <a:r>
              <a:rPr lang="en-US" dirty="0" smtClean="0"/>
              <a:t>God</a:t>
            </a:r>
          </a:p>
          <a:p>
            <a:pPr lvl="1"/>
            <a:r>
              <a:rPr lang="en-US" dirty="0" smtClean="0"/>
              <a:t>The New </a:t>
            </a:r>
            <a:r>
              <a:rPr lang="en-US" dirty="0"/>
              <a:t>Testament counsels avoiding them under any circumstances and at any personal </a:t>
            </a:r>
            <a:r>
              <a:rPr lang="en-US" dirty="0" smtClean="0"/>
              <a:t>cost</a:t>
            </a:r>
          </a:p>
          <a:p>
            <a:pPr lvl="1"/>
            <a:r>
              <a:rPr lang="en-US" dirty="0" smtClean="0"/>
              <a:t>“</a:t>
            </a:r>
            <a:r>
              <a:rPr lang="en-US" dirty="0"/>
              <a:t>He who commits sin is of the devil; for the devil has sinned from the beginning…” (1 </a:t>
            </a:r>
            <a:r>
              <a:rPr lang="en-US" dirty="0" err="1"/>
              <a:t>Jn</a:t>
            </a:r>
            <a:r>
              <a:rPr lang="en-US" dirty="0"/>
              <a:t> </a:t>
            </a:r>
            <a:r>
              <a:rPr lang="en-US" dirty="0" smtClean="0"/>
              <a:t>3:8)</a:t>
            </a:r>
          </a:p>
          <a:p>
            <a:pPr lvl="1"/>
            <a:r>
              <a:rPr lang="en-US" dirty="0" smtClean="0"/>
              <a:t>More on that when we talk about God’s grace – P4</a:t>
            </a:r>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11</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1677167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Venial sin</a:t>
            </a:r>
            <a:endParaRPr lang="en-US" dirty="0"/>
          </a:p>
        </p:txBody>
      </p:sp>
      <p:sp>
        <p:nvSpPr>
          <p:cNvPr id="3" name="Content Placeholder 2"/>
          <p:cNvSpPr>
            <a:spLocks noGrp="1"/>
          </p:cNvSpPr>
          <p:nvPr>
            <p:ph idx="1"/>
          </p:nvPr>
        </p:nvSpPr>
        <p:spPr/>
        <p:txBody>
          <a:bodyPr/>
          <a:lstStyle/>
          <a:p>
            <a:r>
              <a:rPr lang="en-US" dirty="0"/>
              <a:t>A</a:t>
            </a:r>
            <a:r>
              <a:rPr lang="en-US" dirty="0" smtClean="0"/>
              <a:t>nalogy </a:t>
            </a:r>
            <a:r>
              <a:rPr lang="en-US" dirty="0"/>
              <a:t>of the Hannah’s road trip to </a:t>
            </a:r>
            <a:r>
              <a:rPr lang="en-US" dirty="0" smtClean="0"/>
              <a:t>Chicago</a:t>
            </a:r>
          </a:p>
          <a:p>
            <a:pPr lvl="1"/>
            <a:r>
              <a:rPr lang="en-US" dirty="0" smtClean="0"/>
              <a:t>Minor </a:t>
            </a:r>
            <a:r>
              <a:rPr lang="en-US" dirty="0"/>
              <a:t>traffic </a:t>
            </a:r>
            <a:r>
              <a:rPr lang="en-US" dirty="0" smtClean="0"/>
              <a:t>violations</a:t>
            </a:r>
          </a:p>
          <a:p>
            <a:pPr lvl="1"/>
            <a:r>
              <a:rPr lang="en-US" dirty="0" smtClean="0"/>
              <a:t>Slightly exceeding </a:t>
            </a:r>
            <a:r>
              <a:rPr lang="en-US" dirty="0"/>
              <a:t>the speed </a:t>
            </a:r>
            <a:r>
              <a:rPr lang="en-US" dirty="0" smtClean="0"/>
              <a:t>limit</a:t>
            </a:r>
          </a:p>
          <a:p>
            <a:pPr lvl="1"/>
            <a:r>
              <a:rPr lang="en-US" dirty="0" smtClean="0"/>
              <a:t>Increased </a:t>
            </a:r>
            <a:r>
              <a:rPr lang="en-US" dirty="0"/>
              <a:t>risk of an accident and may result in a traffic </a:t>
            </a:r>
            <a:r>
              <a:rPr lang="en-US" dirty="0" smtClean="0"/>
              <a:t>ticket</a:t>
            </a:r>
          </a:p>
          <a:p>
            <a:pPr lvl="1"/>
            <a:r>
              <a:rPr lang="en-US" dirty="0" smtClean="0"/>
              <a:t>Still </a:t>
            </a:r>
            <a:r>
              <a:rPr lang="en-US" dirty="0"/>
              <a:t>allow her to continue driving to Chicago.</a:t>
            </a:r>
          </a:p>
        </p:txBody>
      </p:sp>
      <p:sp>
        <p:nvSpPr>
          <p:cNvPr id="4" name="Slide Number Placeholder 3"/>
          <p:cNvSpPr>
            <a:spLocks noGrp="1"/>
          </p:cNvSpPr>
          <p:nvPr>
            <p:ph type="sldNum" sz="quarter" idx="12"/>
          </p:nvPr>
        </p:nvSpPr>
        <p:spPr/>
        <p:txBody>
          <a:bodyPr/>
          <a:lstStyle/>
          <a:p>
            <a:fld id="{BC07D5F0-2197-445F-8EB2-A3AD54A076C5}" type="slidenum">
              <a:rPr lang="en-US" smtClean="0"/>
              <a:t>12</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1557064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Battle of heart</a:t>
            </a:r>
            <a:endParaRPr lang="en-US" dirty="0"/>
          </a:p>
        </p:txBody>
      </p:sp>
      <p:sp>
        <p:nvSpPr>
          <p:cNvPr id="3" name="Content Placeholder 2"/>
          <p:cNvSpPr>
            <a:spLocks noGrp="1"/>
          </p:cNvSpPr>
          <p:nvPr>
            <p:ph idx="1"/>
          </p:nvPr>
        </p:nvSpPr>
        <p:spPr/>
        <p:txBody>
          <a:bodyPr/>
          <a:lstStyle/>
          <a:p>
            <a:r>
              <a:rPr lang="en-US" dirty="0"/>
              <a:t>Our thoughts, dreams, fantasies, plans, and attitudes, sooner or later result in outward </a:t>
            </a:r>
            <a:r>
              <a:rPr lang="en-US" dirty="0" smtClean="0"/>
              <a:t>deeds</a:t>
            </a:r>
          </a:p>
          <a:p>
            <a:r>
              <a:rPr lang="en-US" dirty="0"/>
              <a:t>“For from within, out of the heart of man, come evil thoughts, fornication, theft, murder, adultery, coveting, wickedness, deceit, licentiousness, envy, slander, pride, foolishness. All these evil things come from within, and they defile a man” (Mk 7: 21-23</a:t>
            </a:r>
            <a:r>
              <a:rPr lang="en-US" dirty="0" smtClean="0"/>
              <a:t>)</a:t>
            </a:r>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13</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3096505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Battle of </a:t>
            </a:r>
            <a:r>
              <a:rPr lang="en-US" dirty="0" smtClean="0"/>
              <a:t>heart (2)</a:t>
            </a:r>
            <a:endParaRPr lang="en-US" dirty="0"/>
          </a:p>
        </p:txBody>
      </p:sp>
      <p:sp>
        <p:nvSpPr>
          <p:cNvPr id="3" name="Content Placeholder 2"/>
          <p:cNvSpPr>
            <a:spLocks noGrp="1"/>
          </p:cNvSpPr>
          <p:nvPr>
            <p:ph idx="1"/>
          </p:nvPr>
        </p:nvSpPr>
        <p:spPr/>
        <p:txBody>
          <a:bodyPr/>
          <a:lstStyle/>
          <a:p>
            <a:r>
              <a:rPr lang="en-US" dirty="0" smtClean="0"/>
              <a:t>Lifelong </a:t>
            </a:r>
            <a:r>
              <a:rPr lang="en-US" dirty="0"/>
              <a:t>battle that is never fully </a:t>
            </a:r>
            <a:r>
              <a:rPr lang="en-US" dirty="0" smtClean="0"/>
              <a:t>won</a:t>
            </a:r>
          </a:p>
          <a:p>
            <a:r>
              <a:rPr lang="en-US" dirty="0"/>
              <a:t>Pharisees who misunderstood this connection and concentrated only on visible </a:t>
            </a:r>
            <a:r>
              <a:rPr lang="en-US" dirty="0" smtClean="0"/>
              <a:t>acts</a:t>
            </a:r>
          </a:p>
          <a:p>
            <a:r>
              <a:rPr lang="en-US" dirty="0" smtClean="0"/>
              <a:t>Jesus </a:t>
            </a:r>
            <a:r>
              <a:rPr lang="en-US" dirty="0"/>
              <a:t>likened them to "whited </a:t>
            </a:r>
            <a:r>
              <a:rPr lang="en-US" dirty="0" smtClean="0"/>
              <a:t>sepulchers... </a:t>
            </a:r>
            <a:r>
              <a:rPr lang="en-US" dirty="0"/>
              <a:t>full of all filthiness" (Mt 23:27).</a:t>
            </a:r>
          </a:p>
        </p:txBody>
      </p:sp>
      <p:sp>
        <p:nvSpPr>
          <p:cNvPr id="4" name="Slide Number Placeholder 3"/>
          <p:cNvSpPr>
            <a:spLocks noGrp="1"/>
          </p:cNvSpPr>
          <p:nvPr>
            <p:ph type="sldNum" sz="quarter" idx="12"/>
          </p:nvPr>
        </p:nvSpPr>
        <p:spPr/>
        <p:txBody>
          <a:bodyPr/>
          <a:lstStyle/>
          <a:p>
            <a:fld id="{BC07D5F0-2197-445F-8EB2-A3AD54A076C5}" type="slidenum">
              <a:rPr lang="en-US" smtClean="0"/>
              <a:t>14</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2188920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Legalism</a:t>
            </a:r>
          </a:p>
        </p:txBody>
      </p:sp>
      <p:sp>
        <p:nvSpPr>
          <p:cNvPr id="3" name="Content Placeholder 2"/>
          <p:cNvSpPr>
            <a:spLocks noGrp="1"/>
          </p:cNvSpPr>
          <p:nvPr>
            <p:ph idx="1"/>
          </p:nvPr>
        </p:nvSpPr>
        <p:spPr/>
        <p:txBody>
          <a:bodyPr/>
          <a:lstStyle/>
          <a:p>
            <a:r>
              <a:rPr lang="en-US" dirty="0" smtClean="0"/>
              <a:t>Ethical </a:t>
            </a:r>
            <a:r>
              <a:rPr lang="en-US" dirty="0"/>
              <a:t>systems where prohibitions </a:t>
            </a:r>
            <a:r>
              <a:rPr lang="en-US" dirty="0" smtClean="0"/>
              <a:t>are </a:t>
            </a:r>
            <a:r>
              <a:rPr lang="en-US" dirty="0"/>
              <a:t>the only ethical </a:t>
            </a:r>
            <a:r>
              <a:rPr lang="en-US" dirty="0" smtClean="0"/>
              <a:t>principle</a:t>
            </a:r>
          </a:p>
          <a:p>
            <a:r>
              <a:rPr lang="en-US" dirty="0" smtClean="0"/>
              <a:t>Prohibitions </a:t>
            </a:r>
            <a:r>
              <a:rPr lang="en-US" dirty="0"/>
              <a:t>are complemented by legal duties which compel certain </a:t>
            </a:r>
            <a:r>
              <a:rPr lang="en-US" dirty="0" smtClean="0"/>
              <a:t>actions</a:t>
            </a:r>
            <a:endParaRPr lang="en-US" dirty="0"/>
          </a:p>
          <a:p>
            <a:pPr lvl="1"/>
            <a:r>
              <a:rPr lang="en-US" dirty="0" smtClean="0"/>
              <a:t>Prohibitions </a:t>
            </a:r>
            <a:r>
              <a:rPr lang="en-US" dirty="0"/>
              <a:t>against inaction in certain situations</a:t>
            </a:r>
          </a:p>
        </p:txBody>
      </p:sp>
      <p:sp>
        <p:nvSpPr>
          <p:cNvPr id="4" name="Slide Number Placeholder 3"/>
          <p:cNvSpPr>
            <a:spLocks noGrp="1"/>
          </p:cNvSpPr>
          <p:nvPr>
            <p:ph type="sldNum" sz="quarter" idx="12"/>
          </p:nvPr>
        </p:nvSpPr>
        <p:spPr/>
        <p:txBody>
          <a:bodyPr/>
          <a:lstStyle/>
          <a:p>
            <a:fld id="{BC07D5F0-2197-445F-8EB2-A3AD54A076C5}" type="slidenum">
              <a:rPr lang="en-US" smtClean="0"/>
              <a:t>15</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1113946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of legalism</a:t>
            </a:r>
            <a:endParaRPr lang="en-US" dirty="0"/>
          </a:p>
        </p:txBody>
      </p:sp>
      <p:sp>
        <p:nvSpPr>
          <p:cNvPr id="3" name="Content Placeholder 2"/>
          <p:cNvSpPr>
            <a:spLocks noGrp="1"/>
          </p:cNvSpPr>
          <p:nvPr>
            <p:ph idx="1"/>
          </p:nvPr>
        </p:nvSpPr>
        <p:spPr/>
        <p:txBody>
          <a:bodyPr/>
          <a:lstStyle/>
          <a:p>
            <a:r>
              <a:rPr lang="en-US" dirty="0" smtClean="0"/>
              <a:t>Attempt </a:t>
            </a:r>
            <a:r>
              <a:rPr lang="en-US" dirty="0"/>
              <a:t>to define precise boundaries between </a:t>
            </a:r>
            <a:r>
              <a:rPr lang="en-US" dirty="0" smtClean="0"/>
              <a:t>prohibited </a:t>
            </a:r>
            <a:r>
              <a:rPr lang="en-US" dirty="0"/>
              <a:t>and </a:t>
            </a:r>
            <a:r>
              <a:rPr lang="en-US" dirty="0" smtClean="0"/>
              <a:t>permitted</a:t>
            </a:r>
          </a:p>
          <a:p>
            <a:r>
              <a:rPr lang="en-US" dirty="0" smtClean="0"/>
              <a:t>Fallacy </a:t>
            </a:r>
            <a:r>
              <a:rPr lang="en-US" dirty="0"/>
              <a:t>that considers everything that is legal to be also </a:t>
            </a:r>
            <a:r>
              <a:rPr lang="en-US" dirty="0" smtClean="0"/>
              <a:t>moral</a:t>
            </a:r>
          </a:p>
          <a:p>
            <a:r>
              <a:rPr lang="en-US" dirty="0" smtClean="0"/>
              <a:t>It </a:t>
            </a:r>
            <a:r>
              <a:rPr lang="en-US" dirty="0"/>
              <a:t>is possible to wrong someone by perfectly legal means. </a:t>
            </a:r>
          </a:p>
        </p:txBody>
      </p:sp>
      <p:sp>
        <p:nvSpPr>
          <p:cNvPr id="4" name="Slide Number Placeholder 3"/>
          <p:cNvSpPr>
            <a:spLocks noGrp="1"/>
          </p:cNvSpPr>
          <p:nvPr>
            <p:ph type="sldNum" sz="quarter" idx="12"/>
          </p:nvPr>
        </p:nvSpPr>
        <p:spPr/>
        <p:txBody>
          <a:bodyPr/>
          <a:lstStyle/>
          <a:p>
            <a:fld id="{BC07D5F0-2197-445F-8EB2-A3AD54A076C5}" type="slidenum">
              <a:rPr lang="en-US" smtClean="0"/>
              <a:t>16</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2438406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Loopholes</a:t>
            </a:r>
            <a:endParaRPr lang="en-US" dirty="0"/>
          </a:p>
        </p:txBody>
      </p:sp>
      <p:sp>
        <p:nvSpPr>
          <p:cNvPr id="3" name="Content Placeholder 2"/>
          <p:cNvSpPr>
            <a:spLocks noGrp="1"/>
          </p:cNvSpPr>
          <p:nvPr>
            <p:ph idx="1"/>
          </p:nvPr>
        </p:nvSpPr>
        <p:spPr/>
        <p:txBody>
          <a:bodyPr/>
          <a:lstStyle/>
          <a:p>
            <a:r>
              <a:rPr lang="en-US" dirty="0"/>
              <a:t>How far can I go without violating the prohibition</a:t>
            </a:r>
            <a:r>
              <a:rPr lang="en-US" dirty="0" smtClean="0"/>
              <a:t>?</a:t>
            </a:r>
          </a:p>
          <a:p>
            <a:r>
              <a:rPr lang="en-US" dirty="0" smtClean="0"/>
              <a:t>Legalists try </a:t>
            </a:r>
            <a:r>
              <a:rPr lang="en-US" dirty="0"/>
              <a:t>to close these loopholes through various contingencies and </a:t>
            </a:r>
            <a:r>
              <a:rPr lang="en-US" dirty="0" smtClean="0"/>
              <a:t>stipulations</a:t>
            </a:r>
          </a:p>
          <a:p>
            <a:r>
              <a:rPr lang="en-US" dirty="0"/>
              <a:t>This leads to an explosion in the number and complexity of laws</a:t>
            </a:r>
          </a:p>
        </p:txBody>
      </p:sp>
      <p:sp>
        <p:nvSpPr>
          <p:cNvPr id="4" name="Slide Number Placeholder 3"/>
          <p:cNvSpPr>
            <a:spLocks noGrp="1"/>
          </p:cNvSpPr>
          <p:nvPr>
            <p:ph type="sldNum" sz="quarter" idx="12"/>
          </p:nvPr>
        </p:nvSpPr>
        <p:spPr/>
        <p:txBody>
          <a:bodyPr/>
          <a:lstStyle/>
          <a:p>
            <a:fld id="{BC07D5F0-2197-445F-8EB2-A3AD54A076C5}" type="slidenum">
              <a:rPr lang="en-US" smtClean="0"/>
              <a:t>17</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4192418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Pharisees</a:t>
            </a:r>
            <a:endParaRPr lang="en-US" dirty="0"/>
          </a:p>
        </p:txBody>
      </p:sp>
      <p:sp>
        <p:nvSpPr>
          <p:cNvPr id="3" name="Content Placeholder 2"/>
          <p:cNvSpPr>
            <a:spLocks noGrp="1"/>
          </p:cNvSpPr>
          <p:nvPr>
            <p:ph idx="1"/>
          </p:nvPr>
        </p:nvSpPr>
        <p:spPr>
          <a:xfrm>
            <a:off x="457200" y="1600200"/>
            <a:ext cx="8458200" cy="4525963"/>
          </a:xfrm>
        </p:spPr>
        <p:txBody>
          <a:bodyPr/>
          <a:lstStyle/>
          <a:p>
            <a:r>
              <a:rPr lang="en-US" dirty="0"/>
              <a:t>The Pharisees tried to construct the entire ethical system as a system of </a:t>
            </a:r>
            <a:r>
              <a:rPr lang="en-US" dirty="0" smtClean="0"/>
              <a:t>prohibitions</a:t>
            </a:r>
          </a:p>
          <a:p>
            <a:pPr lvl="1"/>
            <a:r>
              <a:rPr lang="en-US" dirty="0" smtClean="0"/>
              <a:t>Ended </a:t>
            </a:r>
            <a:r>
              <a:rPr lang="en-US" dirty="0"/>
              <a:t>up with a hugely complex </a:t>
            </a:r>
            <a:r>
              <a:rPr lang="en-US" dirty="0" smtClean="0"/>
              <a:t>system</a:t>
            </a:r>
          </a:p>
          <a:p>
            <a:pPr lvl="1"/>
            <a:r>
              <a:rPr lang="en-US" dirty="0"/>
              <a:t>Some of their </a:t>
            </a:r>
            <a:r>
              <a:rPr lang="en-US" dirty="0" smtClean="0"/>
              <a:t>prohibitions lacked </a:t>
            </a:r>
            <a:r>
              <a:rPr lang="en-US" dirty="0"/>
              <a:t>common </a:t>
            </a:r>
            <a:r>
              <a:rPr lang="en-US" dirty="0" smtClean="0"/>
              <a:t>sense</a:t>
            </a:r>
          </a:p>
          <a:p>
            <a:r>
              <a:rPr lang="en-US" dirty="0" smtClean="0"/>
              <a:t>Jesus counsels </a:t>
            </a:r>
          </a:p>
          <a:p>
            <a:pPr lvl="1"/>
            <a:r>
              <a:rPr lang="en-US" dirty="0" smtClean="0"/>
              <a:t>Strict </a:t>
            </a:r>
            <a:r>
              <a:rPr lang="en-US" dirty="0"/>
              <a:t>observance of some laws (Mt </a:t>
            </a:r>
            <a:r>
              <a:rPr lang="en-US" dirty="0" smtClean="0"/>
              <a:t>5:21-22)</a:t>
            </a:r>
          </a:p>
          <a:p>
            <a:pPr lvl="1"/>
            <a:r>
              <a:rPr lang="en-US" dirty="0"/>
              <a:t>L</a:t>
            </a:r>
            <a:r>
              <a:rPr lang="en-US" dirty="0" smtClean="0"/>
              <a:t>oose approach </a:t>
            </a:r>
            <a:r>
              <a:rPr lang="en-US" dirty="0"/>
              <a:t>to other laws </a:t>
            </a:r>
            <a:r>
              <a:rPr lang="en-US" dirty="0" smtClean="0"/>
              <a:t>- Sabbath (Lk </a:t>
            </a:r>
            <a:r>
              <a:rPr lang="en-US" dirty="0"/>
              <a:t>6:6-11</a:t>
            </a:r>
            <a:r>
              <a:rPr lang="en-US" dirty="0" smtClean="0"/>
              <a:t>)</a:t>
            </a:r>
          </a:p>
          <a:p>
            <a:pPr lvl="1"/>
            <a:r>
              <a:rPr lang="en-US" dirty="0" smtClean="0"/>
              <a:t>This paradox is explained by different reasoning in different pillars</a:t>
            </a:r>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18</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3789155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a:t>1.	List contemporary offenses against the prohibition “You shall not kill” that society tolerates.</a:t>
            </a:r>
          </a:p>
          <a:p>
            <a:r>
              <a:rPr lang="en-US" dirty="0"/>
              <a:t>2.	How is the commandment “You shall not commit adultery” applied in the New Testament?     </a:t>
            </a:r>
          </a:p>
          <a:p>
            <a:r>
              <a:rPr lang="en-US" dirty="0"/>
              <a:t>3.	What is wrong with white lies? Noble lies? </a:t>
            </a:r>
          </a:p>
          <a:p>
            <a:r>
              <a:rPr lang="en-US" dirty="0"/>
              <a:t>4.	Is the observance of prohibitions sufficient to reach the Kingdom of God?</a:t>
            </a:r>
          </a:p>
          <a:p>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19</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25105543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1906</TotalTime>
  <Words>918</Words>
  <Application>Microsoft Office PowerPoint</Application>
  <PresentationFormat>On-screen Show (4:3)</PresentationFormat>
  <Paragraphs>138</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 </vt:lpstr>
      <vt:lpstr>P1 Prohibited Acts</vt:lpstr>
      <vt:lpstr>Prohibitions</vt:lpstr>
      <vt:lpstr>You Shall Not Kill</vt:lpstr>
      <vt:lpstr>You Shall Not Commit Adultery</vt:lpstr>
      <vt:lpstr>Difficult battle</vt:lpstr>
      <vt:lpstr>You Shall Not Steal</vt:lpstr>
      <vt:lpstr>You Shall Not Bear False Witness</vt:lpstr>
      <vt:lpstr>How truth can be twisted</vt:lpstr>
      <vt:lpstr>How truth can be twisted (2)</vt:lpstr>
      <vt:lpstr>Sin</vt:lpstr>
      <vt:lpstr>Venial sin</vt:lpstr>
      <vt:lpstr>Battle of heart</vt:lpstr>
      <vt:lpstr>Battle of heart (2)</vt:lpstr>
      <vt:lpstr>Legalism</vt:lpstr>
      <vt:lpstr>Problems of legalism</vt:lpstr>
      <vt:lpstr>Loopholes</vt:lpstr>
      <vt:lpstr>Pharisees</vt:lpstr>
      <vt:lpstr>Questions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Vaclav Rajlich</dc:creator>
  <cp:lastModifiedBy>Vaclav Rajlich</cp:lastModifiedBy>
  <cp:revision>115</cp:revision>
  <dcterms:created xsi:type="dcterms:W3CDTF">2014-02-15T12:39:19Z</dcterms:created>
  <dcterms:modified xsi:type="dcterms:W3CDTF">2020-01-20T13:09:38Z</dcterms:modified>
</cp:coreProperties>
</file>